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5"/>
  </p:notesMasterIdLst>
  <p:sldIdLst>
    <p:sldId id="300" r:id="rId3"/>
    <p:sldId id="301" r:id="rId4"/>
  </p:sldIdLst>
  <p:sldSz cx="12192000" cy="6858000"/>
  <p:notesSz cx="6797675" cy="9926638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97"/>
    <a:srgbClr val="DDE3E6"/>
    <a:srgbClr val="C00000"/>
    <a:srgbClr val="16659E"/>
    <a:srgbClr val="0962A0"/>
    <a:srgbClr val="3A6885"/>
    <a:srgbClr val="FF0000"/>
    <a:srgbClr val="92D050"/>
    <a:srgbClr val="C8161D"/>
    <a:srgbClr val="A7C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6233" autoAdjust="0"/>
  </p:normalViewPr>
  <p:slideViewPr>
    <p:cSldViewPr snapToGrid="0" showGuides="1">
      <p:cViewPr varScale="1">
        <p:scale>
          <a:sx n="81" d="100"/>
          <a:sy n="81" d="100"/>
        </p:scale>
        <p:origin x="647" y="57"/>
      </p:cViewPr>
      <p:guideLst>
        <p:guide orient="horz" pos="220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82" name="日期占位符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C0C3BF9E-D7F3-4221-BEE0-AF279FF0CE04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104888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zh-CN" altLang="en-US"/>
          </a:p>
        </p:txBody>
      </p:sp>
      <p:sp>
        <p:nvSpPr>
          <p:cNvPr id="104888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88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8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9" y="9428163"/>
            <a:ext cx="2946400" cy="496887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0DA30302-ABF3-4A45-9DF6-C80B2CD8C29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矩形 24"/>
          <p:cNvSpPr/>
          <p:nvPr userDrawn="1"/>
        </p:nvSpPr>
        <p:spPr>
          <a:xfrm>
            <a:off x="0" y="6451134"/>
            <a:ext cx="12192000" cy="415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表格占位符 10"/>
          <p:cNvSpPr>
            <a:spLocks noGrp="1"/>
          </p:cNvSpPr>
          <p:nvPr>
            <p:ph type="tbl" sz="quarter" idx="10"/>
          </p:nvPr>
        </p:nvSpPr>
        <p:spPr>
          <a:xfrm>
            <a:off x="640080" y="1422399"/>
            <a:ext cx="10911840" cy="3241041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04862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640080" y="4897438"/>
            <a:ext cx="10911840" cy="1411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点击添加文字</a:t>
            </a:r>
          </a:p>
        </p:txBody>
      </p:sp>
      <p:sp>
        <p:nvSpPr>
          <p:cNvPr id="1048624" name="文本占位符 15"/>
          <p:cNvSpPr>
            <a:spLocks noGrp="1"/>
          </p:cNvSpPr>
          <p:nvPr>
            <p:ph type="body" sz="quarter" idx="13" hasCustomPrompt="1"/>
          </p:nvPr>
        </p:nvSpPr>
        <p:spPr>
          <a:xfrm>
            <a:off x="4206875" y="974725"/>
            <a:ext cx="3789363" cy="447675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005D97"/>
                </a:solidFill>
              </a:defRPr>
            </a:lvl1pPr>
          </a:lstStyle>
          <a:p>
            <a:pPr lvl="0"/>
            <a:r>
              <a:rPr lang="zh-CN" altLang="en-US" dirty="0"/>
              <a:t>表格标题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表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图表占位符 6"/>
          <p:cNvSpPr>
            <a:spLocks noGrp="1"/>
          </p:cNvSpPr>
          <p:nvPr>
            <p:ph type="chart" sz="quarter" idx="14"/>
          </p:nvPr>
        </p:nvSpPr>
        <p:spPr>
          <a:xfrm>
            <a:off x="1463040" y="1209675"/>
            <a:ext cx="9265920" cy="341312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048598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1463675" y="4846638"/>
            <a:ext cx="9264650" cy="1341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点击添加文字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862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048863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4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865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04887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  <a:lvl6pPr marL="2286000" indent="0">
              <a:buNone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04887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8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1048841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3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04885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048851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85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3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04883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1048833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048834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1048835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10488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7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8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29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3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1048856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1048857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85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859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60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45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84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7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4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7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78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79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7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68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869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1048870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8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矩形 10"/>
          <p:cNvSpPr/>
          <p:nvPr userDrawn="1"/>
        </p:nvSpPr>
        <p:spPr>
          <a:xfrm>
            <a:off x="0" y="6543413"/>
            <a:ext cx="12192000" cy="318536"/>
          </a:xfrm>
          <a:prstGeom prst="rect">
            <a:avLst/>
          </a:prstGeom>
          <a:solidFill>
            <a:srgbClr val="005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96" name="矩形 18"/>
          <p:cNvSpPr/>
          <p:nvPr userDrawn="1"/>
        </p:nvSpPr>
        <p:spPr>
          <a:xfrm>
            <a:off x="6350" y="6546215"/>
            <a:ext cx="2171700" cy="317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53" name="图片 1" descr="全称logo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47980" y="241996"/>
            <a:ext cx="3604895" cy="6018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AE2C0F65-D10F-24EB-2925-495D48B1D634}"/>
              </a:ext>
            </a:extLst>
          </p:cNvPr>
          <p:cNvSpPr txBox="1"/>
          <p:nvPr/>
        </p:nvSpPr>
        <p:spPr>
          <a:xfrm>
            <a:off x="1176693" y="1451900"/>
            <a:ext cx="9245601" cy="4528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信息化内容：</a:t>
            </a:r>
            <a:endParaRPr lang="en-US" altLang="zh-CN" sz="18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总包方总体负责，由冠鸿实施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WMS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及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PCS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DNC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WMS 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管理库存范围</a:t>
            </a:r>
            <a:r>
              <a:rPr lang="zh-CN" altLang="en-US" sz="18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外协来料定心装置接驳点、高精度车轮加工单元上下料接驳点、高精度车轮成品区；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WMS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MES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接口内容</a:t>
            </a:r>
            <a:r>
              <a:rPr lang="zh-CN" altLang="en-US" sz="18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高精度车轮加工单元毛坯及成品的出入库计划派发、报工，</a:t>
            </a:r>
            <a:r>
              <a:rPr lang="zh-CN" altLang="en-US" sz="18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高精度车轮库存信息同步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MES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AGV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调度系统</a:t>
            </a:r>
            <a:r>
              <a:rPr lang="zh-CN" altLang="en-US" sz="18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与机械手接口对接。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WMS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其余功能模块与现有功能相同</a:t>
            </a:r>
            <a:endParaRPr lang="en-US" altLang="zh-CN" sz="18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高精度车轮加工单元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PCS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DNC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MDC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内容与改造项目内容一致，包含生产工单管理功能、生产追溯功能、设备运行状态分析、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MDC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数据采集功能、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DNC</a:t>
            </a:r>
            <a:r>
              <a:rPr lang="zh-CN" altLang="en-US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传输功能</a:t>
            </a:r>
            <a:endParaRPr lang="en-US" altLang="zh-CN" sz="18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总包方各设备开放</a:t>
            </a:r>
            <a:r>
              <a:rPr lang="zh-CN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接口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协议，分别整理好数据块，提供</a:t>
            </a:r>
            <a:r>
              <a:rPr lang="en-US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IP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地址、数据地址、数据类型等，方便二级系统采集所需信息</a:t>
            </a:r>
            <a:r>
              <a:rPr lang="zh-CN" altLang="zh-CN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18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设置各设备与二级系统连接的交换机，并将网线由交换机连至二级中控系统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C55392-0B0F-D4C0-A687-B5DB33A6B83F}"/>
              </a:ext>
            </a:extLst>
          </p:cNvPr>
          <p:cNvSpPr txBox="1"/>
          <p:nvPr/>
        </p:nvSpPr>
        <p:spPr>
          <a:xfrm>
            <a:off x="524933" y="971033"/>
            <a:ext cx="3008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信息化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5654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6">
            <a:extLst>
              <a:ext uri="{FF2B5EF4-FFF2-40B4-BE49-F238E27FC236}">
                <a16:creationId xmlns:a16="http://schemas.microsoft.com/office/drawing/2014/main" id="{4039BB99-3D97-0F64-A4ED-FDC187D7B76B}"/>
              </a:ext>
            </a:extLst>
          </p:cNvPr>
          <p:cNvGraphicFramePr>
            <a:graphicFrameLocks noGrp="1"/>
          </p:cNvGraphicFramePr>
          <p:nvPr/>
        </p:nvGraphicFramePr>
        <p:xfrm>
          <a:off x="67734" y="866232"/>
          <a:ext cx="12056532" cy="53778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78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163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42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序号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一级模块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二级模块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功能描述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序号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一级模块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二级模块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功能描述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53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1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设备运行分析</a:t>
                      </a:r>
                      <a:endParaRPr lang="zh-CN" sz="12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节拍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生产加工节拍与待料节拍数据采集及分析。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DNC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程序管理</a:t>
                      </a:r>
                      <a:endParaRPr lang="zh-CN" sz="12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程序比对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不同版本的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程序对比，直观显示两个程序之间的差异，并可以编辑保存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2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倍率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主轴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进给倍率分析，时间曲线，历史查询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65165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2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倍率分析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主轴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\</a:t>
                      </a: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进给倍率分析，时间曲线，历史查询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程序审核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程序提交审核流程，通过或驳回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稼动率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每日、月均稼动率数据采集及分析，多台设备稼动率对比分析。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程序传输记录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查看系统、机床之间的程序传输日志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087855"/>
                  </a:ext>
                </a:extLst>
              </a:tr>
              <a:tr h="976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4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稼动率分析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单台设备稼动率，每日、月均稼动率数据采集及分析，多台设备稼动率对比分析。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附件关联管理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配置维护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程序对应的工艺文件、刀具文件、作业指导文件等，维护附件的基本信息并查看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9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设备运行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以时序图形式展现设备每天的状态履历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96869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5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报警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采集、记录机床报警履历，提供时间段报警统计排名、分析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程序双向传输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程序从系统传输到机床，机床程序传输到系统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6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MDC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系统</a:t>
                      </a:r>
                      <a:endParaRPr lang="zh-CN" sz="12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数据采集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采集数据包括：设备当前状态信息；设备运行模式；坐标信息；机床程序名称、刀具号、加工数量；机床主轴转速、设定转速、主轴负载，主轴倍率等。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程序备份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对系统中的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程序进行备份</a:t>
                      </a: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7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生产追溯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生产产品追溯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根据产品条码查询每个产品在各生产工位、生产设备的上下料时间、生产设备的加工数据、报警数据等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计划管理</a:t>
                      </a:r>
                      <a:endParaRPr lang="zh-CN" altLang="en-US" sz="1200" kern="0" dirty="0">
                        <a:effectLst/>
                        <a:latin typeface="+mj-lt"/>
                        <a:ea typeface="+mj-ea"/>
                        <a:cs typeface="+mj-lt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计划编制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接收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MES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工单信息，包含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SN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号、炉号、小号等信息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+mj-lt"/>
                          <a:ea typeface="+mj-ea"/>
                        </a:rPr>
                        <a:t>8</a:t>
                      </a:r>
                      <a:endParaRPr lang="en-US" sz="1400" kern="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在制品追踪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实时查看在制品所在工位、设备、物料基础属性等信息，并可在看板查看当前所有在制品信息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endParaRPr lang="zh-CN" altLang="en-US" sz="1400" kern="0" dirty="0">
                        <a:effectLst/>
                        <a:latin typeface="+mj-lt"/>
                        <a:ea typeface="+mj-ea"/>
                        <a:cs typeface="+mj-lt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计划排产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接收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MES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工单后可实现对工单的拆分排产，并指定机床进行加工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生产追溯统计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以图形化的方式，根据时间维度统计各工位、设备生产产品数量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en-US" altLang="zh-CN" sz="1400" kern="10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endParaRPr lang="zh-CN" altLang="en-US" sz="1400" kern="0" dirty="0">
                        <a:effectLst/>
                        <a:latin typeface="+mj-lt"/>
                        <a:ea typeface="+mj-ea"/>
                        <a:cs typeface="+mj-lt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5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程序文件管理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上传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程序、维护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DNC</a:t>
                      </a: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程序基础信息、版本信息；接收上层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MOM\MES</a:t>
                      </a: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中的程序路径进行传输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en-US" altLang="zh-CN" sz="1400" kern="10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0" dirty="0">
                        <a:effectLst/>
                        <a:latin typeface="+mj-lt"/>
                        <a:ea typeface="+mj-ea"/>
                        <a:cs typeface="+mj-lt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02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kern="0" dirty="0">
                          <a:effectLst/>
                          <a:latin typeface="+mj-lt"/>
                          <a:ea typeface="+mj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程序版本管理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zh-CN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可设定程序的版本信息，并可以选择启用某一版本，在调用、传输程序时，自动选取启用的版本程序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en-US" altLang="zh-CN" sz="1400" kern="100" dirty="0">
                        <a:effectLst/>
                        <a:latin typeface="+mj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endParaRPr lang="zh-CN" altLang="en-US" sz="1400" kern="0" dirty="0">
                        <a:effectLst/>
                        <a:latin typeface="+mj-lt"/>
                        <a:ea typeface="+mj-ea"/>
                        <a:cs typeface="+mj-lt"/>
                      </a:endParaRPr>
                    </a:p>
                  </a:txBody>
                  <a:tcPr marL="60149" marR="6014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endParaRPr lang="zh-CN" altLang="en-US" sz="1200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70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570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BiOWVmNmIxNTk2YjA5Y2ZhZTgxODkwMGViZDlkZW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630</Words>
  <Application>Microsoft Office PowerPoint</Application>
  <PresentationFormat>宽屏</PresentationFormat>
  <Paragraphs>76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黑体</vt:lpstr>
      <vt:lpstr>Arial</vt:lpstr>
      <vt:lpstr>Calibri</vt:lpstr>
      <vt:lpstr>Times New Roman</vt:lpstr>
      <vt:lpstr>Wingdings</vt:lpstr>
      <vt:lpstr>Office 主题​​</vt:lpstr>
      <vt:lpstr>自定义设计方案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石 富元</dc:creator>
  <cp:lastModifiedBy>yang he</cp:lastModifiedBy>
  <cp:revision>89</cp:revision>
  <dcterms:created xsi:type="dcterms:W3CDTF">2024-01-16T12:31:00Z</dcterms:created>
  <dcterms:modified xsi:type="dcterms:W3CDTF">2024-04-08T07:37:07Z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8597D59CC3EA47D9AFBE370234CA99AE_12</vt:lpwstr>
  </property>
</Properties>
</file>