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467" r:id="rId2"/>
    <p:sldId id="335" r:id="rId3"/>
    <p:sldId id="659" r:id="rId4"/>
    <p:sldId id="661" r:id="rId5"/>
    <p:sldId id="660" r:id="rId6"/>
    <p:sldId id="662" r:id="rId7"/>
    <p:sldId id="663" r:id="rId8"/>
    <p:sldId id="385" r:id="rId9"/>
  </p:sldIdLst>
  <p:sldSz cx="12192000" cy="6858000"/>
  <p:notesSz cx="6858000" cy="9144000"/>
  <p:custDataLst>
    <p:tags r:id="rId11"/>
  </p:custDataLst>
  <p:defaultTextStyle>
    <a:defPPr>
      <a:defRPr lang="zh-CN"/>
    </a:defPPr>
    <a:lvl1pPr algn="l" defTabSz="913130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1905" algn="l" defTabSz="913130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1905" algn="l" defTabSz="913130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1905" algn="l" defTabSz="913130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1905" algn="l" defTabSz="913130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2" userDrawn="1">
          <p15:clr>
            <a:srgbClr val="A4A3A4"/>
          </p15:clr>
        </p15:guide>
        <p15:guide id="2" orient="horz" pos="2081" userDrawn="1">
          <p15:clr>
            <a:srgbClr val="A4A3A4"/>
          </p15:clr>
        </p15:guide>
        <p15:guide id="3" orient="horz" pos="1844" userDrawn="1">
          <p15:clr>
            <a:srgbClr val="A4A3A4"/>
          </p15:clr>
        </p15:guide>
        <p15:guide id="4" orient="horz" pos="3990" userDrawn="1">
          <p15:clr>
            <a:srgbClr val="A4A3A4"/>
          </p15:clr>
        </p15:guide>
        <p15:guide id="5" pos="5815" userDrawn="1">
          <p15:clr>
            <a:srgbClr val="A4A3A4"/>
          </p15:clr>
        </p15:guide>
        <p15:guide id="6" pos="6710" userDrawn="1">
          <p15:clr>
            <a:srgbClr val="A4A3A4"/>
          </p15:clr>
        </p15:guide>
        <p15:guide id="7" pos="872" userDrawn="1">
          <p15:clr>
            <a:srgbClr val="A4A3A4"/>
          </p15:clr>
        </p15:guide>
        <p15:guide id="8" pos="3792" userDrawn="1">
          <p15:clr>
            <a:srgbClr val="A4A3A4"/>
          </p15:clr>
        </p15:guide>
        <p15:guide id="9" pos="3678" userDrawn="1">
          <p15:clr>
            <a:srgbClr val="A4A3A4"/>
          </p15:clr>
        </p15:guide>
        <p15:guide id="10" pos="4246" userDrawn="1">
          <p15:clr>
            <a:srgbClr val="A4A3A4"/>
          </p15:clr>
        </p15:guide>
        <p15:guide id="11" pos="27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A0DC"/>
    <a:srgbClr val="C1D842"/>
    <a:srgbClr val="0092C3"/>
    <a:srgbClr val="43C5AD"/>
    <a:srgbClr val="F4CE3F"/>
    <a:srgbClr val="FFFFFF"/>
    <a:srgbClr val="E7E7E7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96" autoAdjust="0"/>
    <p:restoredTop sz="94424" autoAdjust="0"/>
  </p:normalViewPr>
  <p:slideViewPr>
    <p:cSldViewPr snapToGrid="0" showGuides="1">
      <p:cViewPr varScale="1">
        <p:scale>
          <a:sx n="109" d="100"/>
          <a:sy n="109" d="100"/>
        </p:scale>
        <p:origin x="144" y="222"/>
      </p:cViewPr>
      <p:guideLst>
        <p:guide orient="horz" pos="3642"/>
        <p:guide orient="horz" pos="2081"/>
        <p:guide orient="horz" pos="1844"/>
        <p:guide orient="horz" pos="3990"/>
        <p:guide pos="5815"/>
        <p:guide pos="6710"/>
        <p:guide pos="872"/>
        <p:guide pos="3792"/>
        <p:guide pos="3678"/>
        <p:guide pos="4246"/>
        <p:guide pos="27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2CF003A-42DB-4F9D-87FB-EEF65ADBF9AC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94D1C30-2816-4506-8282-69440A91C94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7A11FB05-E890-46B6-8CC3-EB49D1F705A1}" type="slidenum">
              <a:rPr lang="zh-CN" altLang="en-US"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9897D2D8-5E4B-4629-A89A-7D1058A8DFB3}" type="slidenum">
              <a:rPr lang="zh-CN" altLang="en-US"/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FDBED0D6-C990-4457-ADE9-EE213C2801D0}" type="slidenum">
              <a:rPr lang="zh-CN" altLang="en-US"/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FDBED0D6-C990-4457-ADE9-EE213C2801D0}" type="slidenum">
              <a:rPr lang="zh-CN" altLang="en-US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818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FDBED0D6-C990-4457-ADE9-EE213C2801D0}" type="slidenum">
              <a:rPr lang="zh-CN" altLang="en-US"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0887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FDBED0D6-C990-4457-ADE9-EE213C2801D0}" type="slidenum">
              <a:rPr lang="zh-CN" altLang="en-US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2387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FDBED0D6-C990-4457-ADE9-EE213C2801D0}" type="slidenum">
              <a:rPr lang="zh-CN" altLang="en-US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7704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177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177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</a:pPr>
            <a:fld id="{D49D1C47-72E0-48A7-9BB0-361E47C00DB5}" type="slidenum">
              <a:rPr lang="zh-CN" altLang="en-US"/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9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1D9DC-CCF4-4F7A-A1D5-8219A0671E43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047B4-42E2-4215-BEEB-68E2EF3F90E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14E57-6D52-49D7-9619-36AD24081303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3103F-2B40-4C7D-8AAF-5280ED37486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4044C-340D-452F-8106-97C83D03D8E7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6B020-DA37-4391-BC14-584AB31BAD8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4E77B-B5C0-416D-867A-41A7C9557C95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D9DA2-AAD1-4C8F-9753-8EBF56D15CC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5A953-9341-4F24-99F3-93BF7C70F9E8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7A80E-3311-4F75-AE33-E1E5BFE6B3F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4"/>
          <p:cNvSpPr/>
          <p:nvPr userDrawn="1"/>
        </p:nvSpPr>
        <p:spPr>
          <a:xfrm>
            <a:off x="11614150" y="6296025"/>
            <a:ext cx="577850" cy="576263"/>
          </a:xfrm>
          <a:custGeom>
            <a:avLst/>
            <a:gdLst>
              <a:gd name="connsiteX0" fmla="*/ 689548 w 1064301"/>
              <a:gd name="connsiteY0" fmla="*/ 0 h 1064301"/>
              <a:gd name="connsiteX1" fmla="*/ 957951 w 1064301"/>
              <a:gd name="connsiteY1" fmla="*/ 54188 h 1064301"/>
              <a:gd name="connsiteX2" fmla="*/ 1064301 w 1064301"/>
              <a:gd name="connsiteY2" fmla="*/ 111913 h 1064301"/>
              <a:gd name="connsiteX3" fmla="*/ 1064301 w 1064301"/>
              <a:gd name="connsiteY3" fmla="*/ 1064301 h 1064301"/>
              <a:gd name="connsiteX4" fmla="*/ 111913 w 1064301"/>
              <a:gd name="connsiteY4" fmla="*/ 1064301 h 1064301"/>
              <a:gd name="connsiteX5" fmla="*/ 54188 w 1064301"/>
              <a:gd name="connsiteY5" fmla="*/ 957951 h 1064301"/>
              <a:gd name="connsiteX6" fmla="*/ 0 w 1064301"/>
              <a:gd name="connsiteY6" fmla="*/ 689548 h 1064301"/>
              <a:gd name="connsiteX7" fmla="*/ 689548 w 1064301"/>
              <a:gd name="connsiteY7" fmla="*/ 0 h 106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4301" h="1064301">
                <a:moveTo>
                  <a:pt x="689548" y="0"/>
                </a:moveTo>
                <a:cubicBezTo>
                  <a:pt x="784755" y="0"/>
                  <a:pt x="875455" y="19295"/>
                  <a:pt x="957951" y="54188"/>
                </a:cubicBezTo>
                <a:lnTo>
                  <a:pt x="1064301" y="111913"/>
                </a:lnTo>
                <a:lnTo>
                  <a:pt x="1064301" y="1064301"/>
                </a:lnTo>
                <a:lnTo>
                  <a:pt x="111913" y="1064301"/>
                </a:lnTo>
                <a:lnTo>
                  <a:pt x="54188" y="957951"/>
                </a:lnTo>
                <a:cubicBezTo>
                  <a:pt x="19295" y="875455"/>
                  <a:pt x="0" y="784755"/>
                  <a:pt x="0" y="689548"/>
                </a:cubicBezTo>
                <a:cubicBezTo>
                  <a:pt x="0" y="308721"/>
                  <a:pt x="308721" y="0"/>
                  <a:pt x="68954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TextBox 15"/>
          <p:cNvSpPr txBox="1"/>
          <p:nvPr userDrawn="1"/>
        </p:nvSpPr>
        <p:spPr>
          <a:xfrm>
            <a:off x="11714163" y="6464300"/>
            <a:ext cx="454025" cy="284163"/>
          </a:xfrm>
          <a:prstGeom prst="rect">
            <a:avLst/>
          </a:prstGeom>
          <a:noFill/>
        </p:spPr>
        <p:txBody>
          <a:bodyPr lIns="68558" tIns="34279" rIns="68558" bIns="34279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fld id="{714B5293-0D62-4924-AA1A-B71E41608926}" type="slidenum">
              <a:rPr lang="zh-CN" altLang="en-US" sz="140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5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  <a:lvl6pPr marL="2286000" indent="0">
              <a:buNone/>
              <a:defRPr sz="1100"/>
            </a:lvl6pPr>
            <a:lvl7pPr marL="2743200" indent="0">
              <a:buNone/>
              <a:defRPr sz="1100"/>
            </a:lvl7pPr>
            <a:lvl8pPr marL="3200400" indent="0">
              <a:buNone/>
              <a:defRPr sz="1100"/>
            </a:lvl8pPr>
            <a:lvl9pPr marL="36576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0B31-B0F5-483F-80EF-2E1354A7B9A1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2DCC7-34B0-4DCB-97E9-BF091BE206C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5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  <a:lvl6pPr marL="2286000" indent="0">
              <a:buNone/>
              <a:defRPr sz="1100"/>
            </a:lvl6pPr>
            <a:lvl7pPr marL="2743200" indent="0">
              <a:buNone/>
              <a:defRPr sz="1100"/>
            </a:lvl7pPr>
            <a:lvl8pPr marL="3200400" indent="0">
              <a:buNone/>
              <a:defRPr sz="1100"/>
            </a:lvl8pPr>
            <a:lvl9pPr marL="36576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8AE26-6CCD-4A77-BD54-0017362B3D07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92E1D-997B-41A8-8595-322A7A99263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42966-12D4-43D0-ACFC-0D8269AE8E73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A1DAC-AAEE-4D9F-A284-122C1AE39B0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9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1C083-B20F-4B03-B60E-CC82CF1001CD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2258-376D-4E6B-8F11-5101A1696A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79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9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34" tIns="45718" rIns="91434" bIns="45718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0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34" tIns="45718" rIns="91434" bIns="45718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6E9EE29-376D-406F-B021-24434763A46E}" type="datetimeFigureOut">
              <a:rPr lang="zh-CN" altLang="en-US"/>
              <a:t>2024/7/16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 defTabSz="9144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9C6B7DC-4BC3-4510-8064-416D1391C70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4572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6pPr>
      <a:lvl7pPr marL="9144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7pPr>
      <a:lvl8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8pPr>
      <a:lvl9pPr marL="1828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9pPr>
    </p:titleStyle>
    <p:bodyStyle>
      <a:lvl1pPr marL="227330" indent="-227330" algn="l" defTabSz="91313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45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17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5989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61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8"/>
          <p:cNvSpPr>
            <a:spLocks noChangeArrowheads="1"/>
          </p:cNvSpPr>
          <p:nvPr/>
        </p:nvSpPr>
        <p:spPr bwMode="auto">
          <a:xfrm>
            <a:off x="3868738" y="4067493"/>
            <a:ext cx="4454525" cy="313055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defTabSz="91440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sz="16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宣讲人：</a:t>
            </a:r>
          </a:p>
        </p:txBody>
      </p:sp>
      <p:sp>
        <p:nvSpPr>
          <p:cNvPr id="17" name="TextBox 37"/>
          <p:cNvSpPr>
            <a:spLocks noChangeArrowheads="1"/>
          </p:cNvSpPr>
          <p:nvPr/>
        </p:nvSpPr>
        <p:spPr bwMode="auto">
          <a:xfrm>
            <a:off x="2202106" y="3303882"/>
            <a:ext cx="7787787" cy="746352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中和立体库和</a:t>
            </a:r>
            <a:r>
              <a:rPr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AGV</a:t>
            </a: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的流程介绍</a:t>
            </a:r>
          </a:p>
        </p:txBody>
      </p:sp>
      <p:grpSp>
        <p:nvGrpSpPr>
          <p:cNvPr id="26" name="chenying0907出品 25"/>
          <p:cNvGrpSpPr/>
          <p:nvPr/>
        </p:nvGrpSpPr>
        <p:grpSpPr bwMode="auto">
          <a:xfrm flipV="1">
            <a:off x="2136775" y="6792913"/>
            <a:ext cx="7918450" cy="65087"/>
            <a:chOff x="-3048000" y="6315157"/>
            <a:chExt cx="15240000" cy="542847"/>
          </a:xfrm>
        </p:grpSpPr>
        <p:sp>
          <p:nvSpPr>
            <p:cNvPr id="27" name="chenying0907出品 26"/>
            <p:cNvSpPr/>
            <p:nvPr/>
          </p:nvSpPr>
          <p:spPr>
            <a:xfrm>
              <a:off x="1222" y="6315157"/>
              <a:ext cx="3046168" cy="542847"/>
            </a:xfrm>
            <a:prstGeom prst="rect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chenying0907出品 27"/>
            <p:cNvSpPr/>
            <p:nvPr/>
          </p:nvSpPr>
          <p:spPr>
            <a:xfrm>
              <a:off x="3047390" y="6315157"/>
              <a:ext cx="3049222" cy="542847"/>
            </a:xfrm>
            <a:prstGeom prst="rect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chenying0907出品 28"/>
            <p:cNvSpPr/>
            <p:nvPr/>
          </p:nvSpPr>
          <p:spPr>
            <a:xfrm>
              <a:off x="6096612" y="6315157"/>
              <a:ext cx="3046166" cy="542847"/>
            </a:xfrm>
            <a:prstGeom prst="rect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chenying0907出品 29"/>
            <p:cNvSpPr/>
            <p:nvPr/>
          </p:nvSpPr>
          <p:spPr>
            <a:xfrm>
              <a:off x="9142778" y="6315157"/>
              <a:ext cx="3049222" cy="542847"/>
            </a:xfrm>
            <a:prstGeom prst="rect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chenying0907出品 13"/>
            <p:cNvSpPr/>
            <p:nvPr/>
          </p:nvSpPr>
          <p:spPr>
            <a:xfrm>
              <a:off x="-3048000" y="6315157"/>
              <a:ext cx="3049222" cy="542847"/>
            </a:xfrm>
            <a:prstGeom prst="rect">
              <a:avLst/>
            </a:prstGeom>
            <a:solidFill>
              <a:srgbClr val="F4C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878513" y="590518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nying0907出品 4"/>
          <p:cNvSpPr/>
          <p:nvPr/>
        </p:nvSpPr>
        <p:spPr>
          <a:xfrm>
            <a:off x="4646613" y="4905693"/>
            <a:ext cx="2898775" cy="46037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86000"/>
                </a:schemeClr>
              </a:gs>
              <a:gs pos="54000">
                <a:schemeClr val="tx1">
                  <a:lumMod val="75000"/>
                  <a:lumOff val="25000"/>
                  <a:alpha val="55000"/>
                </a:schemeClr>
              </a:gs>
              <a:gs pos="91000">
                <a:schemeClr val="tx1">
                  <a:lumMod val="75000"/>
                  <a:lumOff val="2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chenying0907出品 19"/>
          <p:cNvSpPr/>
          <p:nvPr/>
        </p:nvSpPr>
        <p:spPr>
          <a:xfrm>
            <a:off x="5310188" y="4913630"/>
            <a:ext cx="1571625" cy="560388"/>
          </a:xfrm>
          <a:custGeom>
            <a:avLst/>
            <a:gdLst>
              <a:gd name="connsiteX0" fmla="*/ 0 w 1837968"/>
              <a:gd name="connsiteY0" fmla="*/ 0 h 656823"/>
              <a:gd name="connsiteX1" fmla="*/ 1837968 w 1837968"/>
              <a:gd name="connsiteY1" fmla="*/ 0 h 656823"/>
              <a:gd name="connsiteX2" fmla="*/ 1814927 w 1837968"/>
              <a:gd name="connsiteY2" fmla="*/ 62953 h 656823"/>
              <a:gd name="connsiteX3" fmla="*/ 918984 w 1837968"/>
              <a:gd name="connsiteY3" fmla="*/ 656823 h 656823"/>
              <a:gd name="connsiteX4" fmla="*/ 23041 w 1837968"/>
              <a:gd name="connsiteY4" fmla="*/ 62953 h 656823"/>
              <a:gd name="connsiteX5" fmla="*/ 0 w 1837968"/>
              <a:gd name="connsiteY5" fmla="*/ 0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7968" h="656823">
                <a:moveTo>
                  <a:pt x="0" y="0"/>
                </a:moveTo>
                <a:lnTo>
                  <a:pt x="1837968" y="0"/>
                </a:lnTo>
                <a:lnTo>
                  <a:pt x="1814927" y="62953"/>
                </a:lnTo>
                <a:cubicBezTo>
                  <a:pt x="1667315" y="411946"/>
                  <a:pt x="1321747" y="656823"/>
                  <a:pt x="918984" y="656823"/>
                </a:cubicBezTo>
                <a:cubicBezTo>
                  <a:pt x="516221" y="656823"/>
                  <a:pt x="170653" y="411946"/>
                  <a:pt x="23041" y="629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/>
          </a:p>
        </p:txBody>
      </p:sp>
      <p:sp>
        <p:nvSpPr>
          <p:cNvPr id="9" name="chenying0907出品 8"/>
          <p:cNvSpPr txBox="1"/>
          <p:nvPr/>
        </p:nvSpPr>
        <p:spPr>
          <a:xfrm>
            <a:off x="5703888" y="4962843"/>
            <a:ext cx="784225" cy="384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</a:rPr>
              <a:t>START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2" name="图片 1" descr="华益中亨(3D)新单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358" y="69533"/>
            <a:ext cx="3496310" cy="36944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8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7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87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/>
      <p:bldP spid="17" grpId="0"/>
      <p:bldP spid="5" grpId="0" bldLvl="0" animBg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86139/AppData/Local/Temp/picturecompress_20220402144544/output_1.jpgoutput_1"/>
          <p:cNvPicPr>
            <a:picLocks noChangeAspect="1"/>
          </p:cNvPicPr>
          <p:nvPr/>
        </p:nvPicPr>
        <p:blipFill>
          <a:blip r:embed="rId3"/>
          <a:srcRect l="3757" r="12627" b="29739"/>
          <a:stretch>
            <a:fillRect/>
          </a:stretch>
        </p:blipFill>
        <p:spPr>
          <a:xfrm>
            <a:off x="0" y="-19050"/>
            <a:ext cx="12211050" cy="6877050"/>
          </a:xfrm>
          <a:prstGeom prst="rect">
            <a:avLst/>
          </a:prstGeom>
        </p:spPr>
      </p:pic>
      <p:sp>
        <p:nvSpPr>
          <p:cNvPr id="3" name="chenying0907出品 2"/>
          <p:cNvSpPr/>
          <p:nvPr/>
        </p:nvSpPr>
        <p:spPr>
          <a:xfrm>
            <a:off x="19050" y="317"/>
            <a:ext cx="12192000" cy="6900863"/>
          </a:xfrm>
          <a:prstGeom prst="rect">
            <a:avLst/>
          </a:prstGeom>
          <a:solidFill>
            <a:schemeClr val="tx1">
              <a:lumMod val="85000"/>
              <a:lumOff val="1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" name="chenying0907出品 28"/>
          <p:cNvGrpSpPr/>
          <p:nvPr/>
        </p:nvGrpSpPr>
        <p:grpSpPr bwMode="auto">
          <a:xfrm>
            <a:off x="4400233" y="516255"/>
            <a:ext cx="3705225" cy="3705225"/>
            <a:chOff x="5807167" y="1772547"/>
            <a:chExt cx="2002204" cy="2002204"/>
          </a:xfrm>
        </p:grpSpPr>
        <p:sp>
          <p:nvSpPr>
            <p:cNvPr id="30" name="chenying0907出品 29"/>
            <p:cNvSpPr/>
            <p:nvPr/>
          </p:nvSpPr>
          <p:spPr>
            <a:xfrm>
              <a:off x="5807167" y="1772547"/>
              <a:ext cx="2002204" cy="200220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/>
            </a:p>
          </p:txBody>
        </p:sp>
        <p:grpSp>
          <p:nvGrpSpPr>
            <p:cNvPr id="31" name="chenying0907出品 30"/>
            <p:cNvGrpSpPr>
              <a:grpSpLocks noChangeAspect="1"/>
            </p:cNvGrpSpPr>
            <p:nvPr/>
          </p:nvGrpSpPr>
          <p:grpSpPr>
            <a:xfrm>
              <a:off x="6574854" y="1985981"/>
              <a:ext cx="466830" cy="450243"/>
              <a:chOff x="6992346" y="5492205"/>
              <a:chExt cx="312738" cy="301626"/>
            </a:xfrm>
            <a:solidFill>
              <a:srgbClr val="BBBE2C"/>
            </a:solidFill>
          </p:grpSpPr>
          <p:sp>
            <p:nvSpPr>
              <p:cNvPr id="32" name="Freeform 252"/>
              <p:cNvSpPr/>
              <p:nvPr/>
            </p:nvSpPr>
            <p:spPr bwMode="auto">
              <a:xfrm>
                <a:off x="7041559" y="5560468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92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25"/>
              </a:p>
            </p:txBody>
          </p:sp>
          <p:sp>
            <p:nvSpPr>
              <p:cNvPr id="33" name="Freeform 253"/>
              <p:cNvSpPr/>
              <p:nvPr/>
            </p:nvSpPr>
            <p:spPr bwMode="auto">
              <a:xfrm>
                <a:off x="6992346" y="5492205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rgbClr val="0092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25"/>
              </a:p>
            </p:txBody>
          </p:sp>
        </p:grpSp>
      </p:grpSp>
      <p:grpSp>
        <p:nvGrpSpPr>
          <p:cNvPr id="15" name="chenying0907出品 14"/>
          <p:cNvGrpSpPr/>
          <p:nvPr/>
        </p:nvGrpSpPr>
        <p:grpSpPr bwMode="auto">
          <a:xfrm flipV="1">
            <a:off x="4722495" y="3215005"/>
            <a:ext cx="3060700" cy="36513"/>
            <a:chOff x="-3048000" y="6315157"/>
            <a:chExt cx="15240000" cy="542847"/>
          </a:xfrm>
        </p:grpSpPr>
        <p:sp>
          <p:nvSpPr>
            <p:cNvPr id="16" name="chenying0907出品 15"/>
            <p:cNvSpPr/>
            <p:nvPr/>
          </p:nvSpPr>
          <p:spPr>
            <a:xfrm>
              <a:off x="3162" y="6315157"/>
              <a:ext cx="3043260" cy="542847"/>
            </a:xfrm>
            <a:prstGeom prst="rect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chenying0907出品 16"/>
            <p:cNvSpPr/>
            <p:nvPr/>
          </p:nvSpPr>
          <p:spPr>
            <a:xfrm>
              <a:off x="3046422" y="6315157"/>
              <a:ext cx="3051162" cy="542847"/>
            </a:xfrm>
            <a:prstGeom prst="rect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chenying0907出品 19"/>
            <p:cNvSpPr/>
            <p:nvPr/>
          </p:nvSpPr>
          <p:spPr>
            <a:xfrm>
              <a:off x="6097583" y="6315157"/>
              <a:ext cx="3043255" cy="542847"/>
            </a:xfrm>
            <a:prstGeom prst="rect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chenying0907出品 21"/>
            <p:cNvSpPr/>
            <p:nvPr/>
          </p:nvSpPr>
          <p:spPr>
            <a:xfrm>
              <a:off x="9140838" y="6315157"/>
              <a:ext cx="3051162" cy="542847"/>
            </a:xfrm>
            <a:prstGeom prst="rect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chenying0907出品 22"/>
            <p:cNvSpPr/>
            <p:nvPr/>
          </p:nvSpPr>
          <p:spPr>
            <a:xfrm>
              <a:off x="-3048000" y="6315157"/>
              <a:ext cx="3051162" cy="542847"/>
            </a:xfrm>
            <a:prstGeom prst="rect">
              <a:avLst/>
            </a:prstGeom>
            <a:solidFill>
              <a:srgbClr val="F4C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765358" y="1841818"/>
            <a:ext cx="2974975" cy="460375"/>
          </a:xfrm>
          <a:prstGeom prst="rect">
            <a:avLst/>
          </a:prstGeom>
          <a:noFill/>
        </p:spPr>
        <p:txBody>
          <a:bodyPr lIns="91434" tIns="45718" rIns="91434" bIns="45718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01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8" name="chenying0907出品 8"/>
          <p:cNvSpPr txBox="1"/>
          <p:nvPr/>
        </p:nvSpPr>
        <p:spPr>
          <a:xfrm>
            <a:off x="4346258" y="2246630"/>
            <a:ext cx="3813175" cy="923925"/>
          </a:xfrm>
          <a:prstGeom prst="rect">
            <a:avLst/>
          </a:prstGeom>
          <a:noFill/>
          <a:ln>
            <a:noFill/>
          </a:ln>
        </p:spPr>
        <p:txBody>
          <a:bodyPr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defTabSz="914400">
              <a:defRPr/>
            </a:pPr>
            <a:r>
              <a: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流程说明</a:t>
            </a:r>
          </a:p>
        </p:txBody>
      </p:sp>
      <p:sp>
        <p:nvSpPr>
          <p:cNvPr id="21" name="chenying0907出品 51"/>
          <p:cNvSpPr>
            <a:spLocks noChangeArrowheads="1"/>
          </p:cNvSpPr>
          <p:nvPr/>
        </p:nvSpPr>
        <p:spPr bwMode="auto">
          <a:xfrm>
            <a:off x="5320983" y="3291205"/>
            <a:ext cx="1863725" cy="522288"/>
          </a:xfrm>
          <a:prstGeom prst="rect">
            <a:avLst/>
          </a:prstGeom>
          <a:noFill/>
          <a:ln>
            <a:noFill/>
          </a:ln>
        </p:spPr>
        <p:txBody>
          <a:bodyPr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About Us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9" grpId="0"/>
      <p:bldP spid="18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nying0907出品 3"/>
          <p:cNvSpPr>
            <a:spLocks noChangeArrowheads="1"/>
          </p:cNvSpPr>
          <p:nvPr/>
        </p:nvSpPr>
        <p:spPr bwMode="auto">
          <a:xfrm>
            <a:off x="5553380" y="315598"/>
            <a:ext cx="1826123" cy="58476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7F7F7F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来料入库</a:t>
            </a:r>
            <a:endParaRPr lang="en-US" altLang="zh-CN" sz="3200" b="1" dirty="0">
              <a:solidFill>
                <a:srgbClr val="7F7F7F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12" name="chenying0907出品 3"/>
          <p:cNvGrpSpPr/>
          <p:nvPr/>
        </p:nvGrpSpPr>
        <p:grpSpPr bwMode="auto">
          <a:xfrm>
            <a:off x="5008867" y="369573"/>
            <a:ext cx="263525" cy="395287"/>
            <a:chOff x="5284519" y="1508166"/>
            <a:chExt cx="213756" cy="42751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284519" y="1508166"/>
              <a:ext cx="213756" cy="21461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284519" y="1722780"/>
              <a:ext cx="213756" cy="21289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1F5F69D-D838-9860-45F6-753F79E89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51" y="928820"/>
            <a:ext cx="6761684" cy="5559607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AD1EBD20-AF15-0296-3BAF-1CFC1A29E262}"/>
              </a:ext>
            </a:extLst>
          </p:cNvPr>
          <p:cNvSpPr txBox="1"/>
          <p:nvPr/>
        </p:nvSpPr>
        <p:spPr>
          <a:xfrm>
            <a:off x="7134205" y="928820"/>
            <a:ext cx="5057795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由于流程调整，电芯库和原辅料库的位置进行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了调换，电芯库放到下侧位置，需要整体隔墙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并且配上空调清风系统（本月开始施工）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9F9F3E-4564-E66A-7D75-F7A5A2357F79}"/>
              </a:ext>
            </a:extLst>
          </p:cNvPr>
          <p:cNvSpPr txBox="1"/>
          <p:nvPr/>
        </p:nvSpPr>
        <p:spPr>
          <a:xfrm>
            <a:off x="7134204" y="2219159"/>
            <a:ext cx="4814138" cy="27238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来料入库流程：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①来料车辆通过立体库中间的门进入车间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②人工卸货并进行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IQC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检验，不合格的物料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由人工从客户参观通道搬运到厂房内暂存，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等待退货及处理（不入立体库）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③入库前由堆垛机从库内出一空母托盘到入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库口，人工放置将检验合格的物料放置到母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托盘上，确认放置后，由堆垛机来搬运到指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定货位，完成入库任务。</a:t>
            </a:r>
          </a:p>
        </p:txBody>
      </p:sp>
      <p:sp>
        <p:nvSpPr>
          <p:cNvPr id="21" name="流程图: 接点 20">
            <a:extLst>
              <a:ext uri="{FF2B5EF4-FFF2-40B4-BE49-F238E27FC236}">
                <a16:creationId xmlns:a16="http://schemas.microsoft.com/office/drawing/2014/main" id="{A7612FEC-84B8-00DB-F6DE-B44436AD0F9E}"/>
              </a:ext>
            </a:extLst>
          </p:cNvPr>
          <p:cNvSpPr/>
          <p:nvPr/>
        </p:nvSpPr>
        <p:spPr>
          <a:xfrm>
            <a:off x="1359876" y="3851032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D13E7A3B-0990-C404-F868-1F78AEE3E584}"/>
              </a:ext>
            </a:extLst>
          </p:cNvPr>
          <p:cNvSpPr/>
          <p:nvPr/>
        </p:nvSpPr>
        <p:spPr>
          <a:xfrm>
            <a:off x="2810516" y="3851031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3" name="流程图: 接点 22">
            <a:extLst>
              <a:ext uri="{FF2B5EF4-FFF2-40B4-BE49-F238E27FC236}">
                <a16:creationId xmlns:a16="http://schemas.microsoft.com/office/drawing/2014/main" id="{E2467F28-CA89-BC68-58C8-015487CBF21A}"/>
              </a:ext>
            </a:extLst>
          </p:cNvPr>
          <p:cNvSpPr/>
          <p:nvPr/>
        </p:nvSpPr>
        <p:spPr>
          <a:xfrm>
            <a:off x="2628808" y="1559762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4" name="流程图: 接点 23">
            <a:extLst>
              <a:ext uri="{FF2B5EF4-FFF2-40B4-BE49-F238E27FC236}">
                <a16:creationId xmlns:a16="http://schemas.microsoft.com/office/drawing/2014/main" id="{6D28457E-6E42-0FBA-B8BD-70637097618F}"/>
              </a:ext>
            </a:extLst>
          </p:cNvPr>
          <p:cNvSpPr/>
          <p:nvPr/>
        </p:nvSpPr>
        <p:spPr>
          <a:xfrm>
            <a:off x="6096000" y="4214446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5" name="流程图: 接点 24">
            <a:extLst>
              <a:ext uri="{FF2B5EF4-FFF2-40B4-BE49-F238E27FC236}">
                <a16:creationId xmlns:a16="http://schemas.microsoft.com/office/drawing/2014/main" id="{89070C09-1DAA-A9A1-EF2E-BE6AD9589CB5}"/>
              </a:ext>
            </a:extLst>
          </p:cNvPr>
          <p:cNvSpPr/>
          <p:nvPr/>
        </p:nvSpPr>
        <p:spPr>
          <a:xfrm>
            <a:off x="6095999" y="3368653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nying0907出品 3"/>
          <p:cNvSpPr>
            <a:spLocks noChangeArrowheads="1"/>
          </p:cNvSpPr>
          <p:nvPr/>
        </p:nvSpPr>
        <p:spPr bwMode="auto">
          <a:xfrm>
            <a:off x="5553380" y="315598"/>
            <a:ext cx="1826123" cy="58476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7F7F7F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电芯出库</a:t>
            </a:r>
            <a:endParaRPr lang="en-US" altLang="zh-CN" sz="3200" b="1" dirty="0">
              <a:solidFill>
                <a:srgbClr val="7F7F7F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12" name="chenying0907出品 3"/>
          <p:cNvGrpSpPr/>
          <p:nvPr/>
        </p:nvGrpSpPr>
        <p:grpSpPr bwMode="auto">
          <a:xfrm>
            <a:off x="5008867" y="369573"/>
            <a:ext cx="263525" cy="395287"/>
            <a:chOff x="5284519" y="1508166"/>
            <a:chExt cx="213756" cy="42751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284519" y="1508166"/>
              <a:ext cx="213756" cy="21461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284519" y="1722780"/>
              <a:ext cx="213756" cy="21289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AD1EBD20-AF15-0296-3BAF-1CFC1A29E262}"/>
              </a:ext>
            </a:extLst>
          </p:cNvPr>
          <p:cNvSpPr txBox="1"/>
          <p:nvPr/>
        </p:nvSpPr>
        <p:spPr>
          <a:xfrm>
            <a:off x="4483478" y="928820"/>
            <a:ext cx="7785080" cy="21390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①由于电池库进行了隔墙，所以正对上下两个载货台的墙体，需要安装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快速卷帘门，方便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和人工取放货物，中间位置偏置有一个快速卷帘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门，便于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和人工进入中间取放货物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搬运物料到产线会经过一道货淋室，货淋室为隧道门结构，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需要再内进行风淋后出入，所有设备信号的交互都通过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PLC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层进行，任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务的下发通过立体库调度系统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WCS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来下发。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9F9F3E-4564-E66A-7D75-F7A5A2357F79}"/>
              </a:ext>
            </a:extLst>
          </p:cNvPr>
          <p:cNvSpPr txBox="1"/>
          <p:nvPr/>
        </p:nvSpPr>
        <p:spPr>
          <a:xfrm>
            <a:off x="4525673" y="3096322"/>
            <a:ext cx="7785080" cy="36009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电芯出库流程：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①人工通过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PDA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按波次下发电芯物料的需求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②调度系统把需求通过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WCS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传达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RCS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系统以及联动立体库完成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电芯出库，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到库前端叉取电芯子托盘（同时调度系统也可以满足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人工去出库的情况）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将电芯托盘搬运到产线内的电芯托盘缓存区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④由人工对电芯托盘进行拆除外包装（包括困扎带等），完成拆除包装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的，人工在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PDA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上确认完成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⑤托盘电芯上料输送线满足人工和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的叫料上料的需求，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或人工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把拆包完成的电芯托盘搬运到输送线上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⑥经过产线使用后剩余的空托盘和包材，通过输送线输送到下料测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⑦由人工或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把对应的空托盘和包材搬运到废料缓存区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647DA5-E0CE-895E-6D5E-60FE2887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59" y="1005803"/>
            <a:ext cx="4023542" cy="5686016"/>
          </a:xfrm>
          <a:prstGeom prst="rect">
            <a:avLst/>
          </a:prstGeom>
        </p:spPr>
      </p:pic>
      <p:sp>
        <p:nvSpPr>
          <p:cNvPr id="4" name="流程图: 接点 3">
            <a:extLst>
              <a:ext uri="{FF2B5EF4-FFF2-40B4-BE49-F238E27FC236}">
                <a16:creationId xmlns:a16="http://schemas.microsoft.com/office/drawing/2014/main" id="{177E3F89-2744-59CF-1433-730E7161903A}"/>
              </a:ext>
            </a:extLst>
          </p:cNvPr>
          <p:cNvSpPr/>
          <p:nvPr/>
        </p:nvSpPr>
        <p:spPr>
          <a:xfrm>
            <a:off x="3165229" y="1998343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" name="流程图: 接点 4">
            <a:extLst>
              <a:ext uri="{FF2B5EF4-FFF2-40B4-BE49-F238E27FC236}">
                <a16:creationId xmlns:a16="http://schemas.microsoft.com/office/drawing/2014/main" id="{92AF36C1-1709-A8CA-19A4-CD49FFDFF6FD}"/>
              </a:ext>
            </a:extLst>
          </p:cNvPr>
          <p:cNvSpPr/>
          <p:nvPr/>
        </p:nvSpPr>
        <p:spPr>
          <a:xfrm>
            <a:off x="961291" y="4764990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6" name="流程图: 接点 5">
            <a:extLst>
              <a:ext uri="{FF2B5EF4-FFF2-40B4-BE49-F238E27FC236}">
                <a16:creationId xmlns:a16="http://schemas.microsoft.com/office/drawing/2014/main" id="{45B82A36-CE8E-6751-56B4-38A02A7DBB95}"/>
              </a:ext>
            </a:extLst>
          </p:cNvPr>
          <p:cNvSpPr/>
          <p:nvPr/>
        </p:nvSpPr>
        <p:spPr>
          <a:xfrm>
            <a:off x="2465074" y="1669656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8" name="流程图: 接点 7">
            <a:extLst>
              <a:ext uri="{FF2B5EF4-FFF2-40B4-BE49-F238E27FC236}">
                <a16:creationId xmlns:a16="http://schemas.microsoft.com/office/drawing/2014/main" id="{F41A69BD-DDA0-E1AB-C69B-3ACF8ED40469}"/>
              </a:ext>
            </a:extLst>
          </p:cNvPr>
          <p:cNvSpPr/>
          <p:nvPr/>
        </p:nvSpPr>
        <p:spPr>
          <a:xfrm>
            <a:off x="2465074" y="1306241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9" name="流程图: 接点 8">
            <a:extLst>
              <a:ext uri="{FF2B5EF4-FFF2-40B4-BE49-F238E27FC236}">
                <a16:creationId xmlns:a16="http://schemas.microsoft.com/office/drawing/2014/main" id="{F52B8DC0-8EEC-916E-69F3-9DDE408800C5}"/>
              </a:ext>
            </a:extLst>
          </p:cNvPr>
          <p:cNvSpPr/>
          <p:nvPr/>
        </p:nvSpPr>
        <p:spPr>
          <a:xfrm>
            <a:off x="3303271" y="1487948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2" name="流程图: 接点 1">
            <a:extLst>
              <a:ext uri="{FF2B5EF4-FFF2-40B4-BE49-F238E27FC236}">
                <a16:creationId xmlns:a16="http://schemas.microsoft.com/office/drawing/2014/main" id="{020D205A-F045-41CC-B46B-4BEAC3A560EF}"/>
              </a:ext>
            </a:extLst>
          </p:cNvPr>
          <p:cNvSpPr/>
          <p:nvPr/>
        </p:nvSpPr>
        <p:spPr>
          <a:xfrm>
            <a:off x="3666686" y="2151800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0" name="流程图: 接点 9">
            <a:extLst>
              <a:ext uri="{FF2B5EF4-FFF2-40B4-BE49-F238E27FC236}">
                <a16:creationId xmlns:a16="http://schemas.microsoft.com/office/drawing/2014/main" id="{70661542-78BA-BCAD-9217-2574D938DF7D}"/>
              </a:ext>
            </a:extLst>
          </p:cNvPr>
          <p:cNvSpPr/>
          <p:nvPr/>
        </p:nvSpPr>
        <p:spPr>
          <a:xfrm>
            <a:off x="2947039" y="1265383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352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nying0907出品 3"/>
          <p:cNvSpPr>
            <a:spLocks noChangeArrowheads="1"/>
          </p:cNvSpPr>
          <p:nvPr/>
        </p:nvSpPr>
        <p:spPr bwMode="auto">
          <a:xfrm>
            <a:off x="5553380" y="315598"/>
            <a:ext cx="1826123" cy="58476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7F7F7F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辅料出库</a:t>
            </a:r>
            <a:endParaRPr lang="en-US" altLang="zh-CN" sz="3200" b="1" dirty="0">
              <a:solidFill>
                <a:srgbClr val="7F7F7F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12" name="chenying0907出品 3"/>
          <p:cNvGrpSpPr/>
          <p:nvPr/>
        </p:nvGrpSpPr>
        <p:grpSpPr bwMode="auto">
          <a:xfrm>
            <a:off x="5008867" y="369573"/>
            <a:ext cx="263525" cy="395287"/>
            <a:chOff x="5284519" y="1508166"/>
            <a:chExt cx="213756" cy="42751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284519" y="1508166"/>
              <a:ext cx="213756" cy="21461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284519" y="1722780"/>
              <a:ext cx="213756" cy="21289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AD1EBD20-AF15-0296-3BAF-1CFC1A29E262}"/>
              </a:ext>
            </a:extLst>
          </p:cNvPr>
          <p:cNvSpPr txBox="1"/>
          <p:nvPr/>
        </p:nvSpPr>
        <p:spPr>
          <a:xfrm>
            <a:off x="4483478" y="928820"/>
            <a:ext cx="7785080" cy="21390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①由于电池库进行了隔墙，所以正对上下两个载货台的墙体，需要安装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快速卷帘门，方便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和人工取放货物，中间位置偏置有一个快速卷帘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门，便于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和人工进入中间取放货物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搬运物料到产线会经过一道货淋室，货淋室为隧道门结构，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需要再内进行风淋后出入，所有设备信号的交互都通过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PLC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层进行，任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务的下发通过立体库调度系统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WCS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来下发。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9F9F3E-4564-E66A-7D75-F7A5A2357F79}"/>
              </a:ext>
            </a:extLst>
          </p:cNvPr>
          <p:cNvSpPr txBox="1"/>
          <p:nvPr/>
        </p:nvSpPr>
        <p:spPr>
          <a:xfrm>
            <a:off x="4525673" y="3096322"/>
            <a:ext cx="7555851" cy="21390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电芯出库流程：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①人工通过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PDA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按波次下发辅料的需求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②调度系统把需求通过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WCS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传达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RCS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系统以及联动立体库完成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辅料出库，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到库前端叉取辅料子托盘（同时调度系统也可以满足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人工去出库的情况）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将辅料托盘搬运到产线内的辅料缓存区，由人工来处理拆包分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配等工作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647DA5-E0CE-895E-6D5E-60FE2887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59" y="1005803"/>
            <a:ext cx="4023542" cy="5686016"/>
          </a:xfrm>
          <a:prstGeom prst="rect">
            <a:avLst/>
          </a:prstGeom>
        </p:spPr>
      </p:pic>
      <p:sp>
        <p:nvSpPr>
          <p:cNvPr id="4" name="流程图: 接点 3">
            <a:extLst>
              <a:ext uri="{FF2B5EF4-FFF2-40B4-BE49-F238E27FC236}">
                <a16:creationId xmlns:a16="http://schemas.microsoft.com/office/drawing/2014/main" id="{177E3F89-2744-59CF-1433-730E7161903A}"/>
              </a:ext>
            </a:extLst>
          </p:cNvPr>
          <p:cNvSpPr/>
          <p:nvPr/>
        </p:nvSpPr>
        <p:spPr>
          <a:xfrm>
            <a:off x="3165229" y="1998343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" name="流程图: 接点 4">
            <a:extLst>
              <a:ext uri="{FF2B5EF4-FFF2-40B4-BE49-F238E27FC236}">
                <a16:creationId xmlns:a16="http://schemas.microsoft.com/office/drawing/2014/main" id="{92AF36C1-1709-A8CA-19A4-CD49FFDFF6FD}"/>
              </a:ext>
            </a:extLst>
          </p:cNvPr>
          <p:cNvSpPr/>
          <p:nvPr/>
        </p:nvSpPr>
        <p:spPr>
          <a:xfrm>
            <a:off x="1078522" y="2732907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6" name="流程图: 接点 5">
            <a:extLst>
              <a:ext uri="{FF2B5EF4-FFF2-40B4-BE49-F238E27FC236}">
                <a16:creationId xmlns:a16="http://schemas.microsoft.com/office/drawing/2014/main" id="{45B82A36-CE8E-6751-56B4-38A02A7DBB95}"/>
              </a:ext>
            </a:extLst>
          </p:cNvPr>
          <p:cNvSpPr/>
          <p:nvPr/>
        </p:nvSpPr>
        <p:spPr>
          <a:xfrm>
            <a:off x="2465074" y="1669656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843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nying0907出品 3"/>
          <p:cNvSpPr>
            <a:spLocks noChangeArrowheads="1"/>
          </p:cNvSpPr>
          <p:nvPr/>
        </p:nvSpPr>
        <p:spPr bwMode="auto">
          <a:xfrm>
            <a:off x="5553380" y="315598"/>
            <a:ext cx="2236492" cy="58476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7F7F7F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模组上下料</a:t>
            </a:r>
            <a:endParaRPr lang="en-US" altLang="zh-CN" sz="3200" b="1" dirty="0">
              <a:solidFill>
                <a:srgbClr val="7F7F7F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12" name="chenying0907出品 3"/>
          <p:cNvGrpSpPr/>
          <p:nvPr/>
        </p:nvGrpSpPr>
        <p:grpSpPr bwMode="auto">
          <a:xfrm>
            <a:off x="5008867" y="369573"/>
            <a:ext cx="263525" cy="395287"/>
            <a:chOff x="5284519" y="1508166"/>
            <a:chExt cx="213756" cy="42751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284519" y="1508166"/>
              <a:ext cx="213756" cy="21461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284519" y="1722780"/>
              <a:ext cx="213756" cy="21289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19F9F3E-4564-E66A-7D75-F7A5A2357F79}"/>
              </a:ext>
            </a:extLst>
          </p:cNvPr>
          <p:cNvSpPr txBox="1"/>
          <p:nvPr/>
        </p:nvSpPr>
        <p:spPr>
          <a:xfrm>
            <a:off x="2235387" y="4643222"/>
            <a:ext cx="9366154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模组上下料：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把空料架搬运到机械手下料区，供机械手下料放置物料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把放置满的料架搬运到模组料架地堆缓存区，地堆放置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③产线根据需要，人工来把满料架按先后顺序一列一列搬运到产线使用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④产线使用完的空料架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个一摞，堆叠后放置到空料架缓存区，供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拆料架到机械手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下料区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3463EE7-A029-ADA6-FF3C-529C008A9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762" y="900365"/>
            <a:ext cx="7390476" cy="3742857"/>
          </a:xfrm>
          <a:prstGeom prst="rect">
            <a:avLst/>
          </a:prstGeom>
        </p:spPr>
      </p:pic>
      <p:sp>
        <p:nvSpPr>
          <p:cNvPr id="9" name="流程图: 接点 8">
            <a:extLst>
              <a:ext uri="{FF2B5EF4-FFF2-40B4-BE49-F238E27FC236}">
                <a16:creationId xmlns:a16="http://schemas.microsoft.com/office/drawing/2014/main" id="{E25595D1-3028-15E2-6028-E527F0472507}"/>
              </a:ext>
            </a:extLst>
          </p:cNvPr>
          <p:cNvSpPr/>
          <p:nvPr/>
        </p:nvSpPr>
        <p:spPr>
          <a:xfrm>
            <a:off x="3176953" y="1681820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" name="流程图: 接点 9">
            <a:extLst>
              <a:ext uri="{FF2B5EF4-FFF2-40B4-BE49-F238E27FC236}">
                <a16:creationId xmlns:a16="http://schemas.microsoft.com/office/drawing/2014/main" id="{7C7576AD-6967-9ACF-5E2A-E84FF59997C9}"/>
              </a:ext>
            </a:extLst>
          </p:cNvPr>
          <p:cNvSpPr/>
          <p:nvPr/>
        </p:nvSpPr>
        <p:spPr>
          <a:xfrm>
            <a:off x="7174522" y="4030347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流程图: 接点 10">
            <a:extLst>
              <a:ext uri="{FF2B5EF4-FFF2-40B4-BE49-F238E27FC236}">
                <a16:creationId xmlns:a16="http://schemas.microsoft.com/office/drawing/2014/main" id="{5C8BA8F6-C011-89C8-DF4E-49C73B474968}"/>
              </a:ext>
            </a:extLst>
          </p:cNvPr>
          <p:cNvSpPr/>
          <p:nvPr/>
        </p:nvSpPr>
        <p:spPr>
          <a:xfrm>
            <a:off x="5213775" y="2029228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3" name="流程图: 接点 12">
            <a:extLst>
              <a:ext uri="{FF2B5EF4-FFF2-40B4-BE49-F238E27FC236}">
                <a16:creationId xmlns:a16="http://schemas.microsoft.com/office/drawing/2014/main" id="{7DA59C63-A99D-5013-4F5D-85EE3CA9133B}"/>
              </a:ext>
            </a:extLst>
          </p:cNvPr>
          <p:cNvSpPr/>
          <p:nvPr/>
        </p:nvSpPr>
        <p:spPr>
          <a:xfrm>
            <a:off x="8390203" y="2029227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4" name="流程图: 接点 13">
            <a:extLst>
              <a:ext uri="{FF2B5EF4-FFF2-40B4-BE49-F238E27FC236}">
                <a16:creationId xmlns:a16="http://schemas.microsoft.com/office/drawing/2014/main" id="{86A2C035-D861-7687-2B68-BC6FCE037AD7}"/>
              </a:ext>
            </a:extLst>
          </p:cNvPr>
          <p:cNvSpPr/>
          <p:nvPr/>
        </p:nvSpPr>
        <p:spPr>
          <a:xfrm>
            <a:off x="5272392" y="4049509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4A684EAD-FE13-E80D-1BDE-0BA3EAD781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5" t="14032" r="34714" b="14237"/>
          <a:stretch/>
        </p:blipFill>
        <p:spPr>
          <a:xfrm>
            <a:off x="20453" y="917066"/>
            <a:ext cx="2337248" cy="296140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62DA8D9-CA56-0968-5F61-91B9753FE346}"/>
              </a:ext>
            </a:extLst>
          </p:cNvPr>
          <p:cNvSpPr txBox="1"/>
          <p:nvPr/>
        </p:nvSpPr>
        <p:spPr>
          <a:xfrm>
            <a:off x="243946" y="4019693"/>
            <a:ext cx="1890261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空料架堆叠参考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B5565B79-4C8F-7DA6-462C-803E626794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2" t="38463" b="29913"/>
          <a:stretch/>
        </p:blipFill>
        <p:spPr>
          <a:xfrm>
            <a:off x="9434146" y="917066"/>
            <a:ext cx="2737401" cy="115179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591D353F-156A-2512-8B22-6EA3CDCD5BC4}"/>
              </a:ext>
            </a:extLst>
          </p:cNvPr>
          <p:cNvSpPr txBox="1"/>
          <p:nvPr/>
        </p:nvSpPr>
        <p:spPr>
          <a:xfrm>
            <a:off x="9728013" y="2194712"/>
            <a:ext cx="2377574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模组架地堆缓存参考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022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EF786AF-14C4-1673-62A9-668A2BAA0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880" y="897855"/>
            <a:ext cx="8487508" cy="3812023"/>
          </a:xfrm>
          <a:prstGeom prst="rect">
            <a:avLst/>
          </a:prstGeom>
        </p:spPr>
      </p:pic>
      <p:sp>
        <p:nvSpPr>
          <p:cNvPr id="7" name="chenying0907出品 3"/>
          <p:cNvSpPr>
            <a:spLocks noChangeArrowheads="1"/>
          </p:cNvSpPr>
          <p:nvPr/>
        </p:nvSpPr>
        <p:spPr bwMode="auto">
          <a:xfrm>
            <a:off x="5553380" y="315598"/>
            <a:ext cx="2549078" cy="58476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7F7F7F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PACK</a:t>
            </a:r>
            <a:r>
              <a:rPr lang="zh-CN" altLang="en-US" sz="3200" b="1" dirty="0">
                <a:solidFill>
                  <a:srgbClr val="7F7F7F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上下料</a:t>
            </a:r>
            <a:endParaRPr lang="en-US" altLang="zh-CN" sz="3200" b="1" dirty="0">
              <a:solidFill>
                <a:srgbClr val="7F7F7F"/>
              </a:solidFill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12" name="chenying0907出品 3"/>
          <p:cNvGrpSpPr/>
          <p:nvPr/>
        </p:nvGrpSpPr>
        <p:grpSpPr bwMode="auto">
          <a:xfrm>
            <a:off x="5008867" y="369573"/>
            <a:ext cx="263525" cy="395287"/>
            <a:chOff x="5284519" y="1508166"/>
            <a:chExt cx="213756" cy="42751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284519" y="1508166"/>
              <a:ext cx="213756" cy="21461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284519" y="1722780"/>
              <a:ext cx="213756" cy="21289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19F9F3E-4564-E66A-7D75-F7A5A2357F79}"/>
              </a:ext>
            </a:extLst>
          </p:cNvPr>
          <p:cNvSpPr txBox="1"/>
          <p:nvPr/>
        </p:nvSpPr>
        <p:spPr>
          <a:xfrm>
            <a:off x="1401525" y="4842873"/>
            <a:ext cx="9826216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模组上下料：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把空料架搬运到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KBK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人工下料区，供工人下料放置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PACK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包物料，有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个缓存工位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把放置满的料架搬运到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PACK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料架地堆缓存区，地堆放置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③根据检测需要，人工来把满料架按先后顺序一列一列搬运到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PACK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RACK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检测以及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到后续装柜使用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④装柜完成后的空料架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个一摞，堆叠后放置到空料架缓存区，供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AGV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拆料架到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KBK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下料区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流程图: 接点 8">
            <a:extLst>
              <a:ext uri="{FF2B5EF4-FFF2-40B4-BE49-F238E27FC236}">
                <a16:creationId xmlns:a16="http://schemas.microsoft.com/office/drawing/2014/main" id="{E25595D1-3028-15E2-6028-E527F0472507}"/>
              </a:ext>
            </a:extLst>
          </p:cNvPr>
          <p:cNvSpPr/>
          <p:nvPr/>
        </p:nvSpPr>
        <p:spPr>
          <a:xfrm>
            <a:off x="2790091" y="1847519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" name="流程图: 接点 9">
            <a:extLst>
              <a:ext uri="{FF2B5EF4-FFF2-40B4-BE49-F238E27FC236}">
                <a16:creationId xmlns:a16="http://schemas.microsoft.com/office/drawing/2014/main" id="{7C7576AD-6967-9ACF-5E2A-E84FF59997C9}"/>
              </a:ext>
            </a:extLst>
          </p:cNvPr>
          <p:cNvSpPr/>
          <p:nvPr/>
        </p:nvSpPr>
        <p:spPr>
          <a:xfrm>
            <a:off x="8837319" y="4114884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流程图: 接点 10">
            <a:extLst>
              <a:ext uri="{FF2B5EF4-FFF2-40B4-BE49-F238E27FC236}">
                <a16:creationId xmlns:a16="http://schemas.microsoft.com/office/drawing/2014/main" id="{5C8BA8F6-C011-89C8-DF4E-49C73B474968}"/>
              </a:ext>
            </a:extLst>
          </p:cNvPr>
          <p:cNvSpPr/>
          <p:nvPr/>
        </p:nvSpPr>
        <p:spPr>
          <a:xfrm>
            <a:off x="6132926" y="1248737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3" name="流程图: 接点 12">
            <a:extLst>
              <a:ext uri="{FF2B5EF4-FFF2-40B4-BE49-F238E27FC236}">
                <a16:creationId xmlns:a16="http://schemas.microsoft.com/office/drawing/2014/main" id="{7DA59C63-A99D-5013-4F5D-85EE3CA9133B}"/>
              </a:ext>
            </a:extLst>
          </p:cNvPr>
          <p:cNvSpPr/>
          <p:nvPr/>
        </p:nvSpPr>
        <p:spPr>
          <a:xfrm>
            <a:off x="9019026" y="1229127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4" name="流程图: 接点 13">
            <a:extLst>
              <a:ext uri="{FF2B5EF4-FFF2-40B4-BE49-F238E27FC236}">
                <a16:creationId xmlns:a16="http://schemas.microsoft.com/office/drawing/2014/main" id="{86A2C035-D861-7687-2B68-BC6FCE037AD7}"/>
              </a:ext>
            </a:extLst>
          </p:cNvPr>
          <p:cNvSpPr/>
          <p:nvPr/>
        </p:nvSpPr>
        <p:spPr>
          <a:xfrm>
            <a:off x="5769511" y="4033307"/>
            <a:ext cx="363415" cy="36341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83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074160" y="1555750"/>
            <a:ext cx="4043680" cy="383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江苏华益中亨金属科技发展有限公司</a:t>
            </a:r>
          </a:p>
        </p:txBody>
      </p:sp>
      <p:sp>
        <p:nvSpPr>
          <p:cNvPr id="26" name="TextBox 37"/>
          <p:cNvSpPr>
            <a:spLocks noChangeArrowheads="1"/>
          </p:cNvSpPr>
          <p:nvPr/>
        </p:nvSpPr>
        <p:spPr bwMode="auto">
          <a:xfrm>
            <a:off x="3182938" y="2035175"/>
            <a:ext cx="5848350" cy="1320800"/>
          </a:xfrm>
          <a:prstGeom prst="rect">
            <a:avLst/>
          </a:prstGeom>
          <a:noFill/>
          <a:ln>
            <a:noFill/>
          </a:ln>
        </p:spPr>
        <p:txBody>
          <a:bodyPr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defTabSz="914400" fontAlgn="auto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谢谢观看</a:t>
            </a:r>
          </a:p>
        </p:txBody>
      </p:sp>
      <p:sp>
        <p:nvSpPr>
          <p:cNvPr id="27" name="TextBox 138"/>
          <p:cNvSpPr txBox="1"/>
          <p:nvPr/>
        </p:nvSpPr>
        <p:spPr>
          <a:xfrm>
            <a:off x="4973638" y="3343275"/>
            <a:ext cx="2244725" cy="338138"/>
          </a:xfrm>
          <a:prstGeom prst="rect">
            <a:avLst/>
          </a:prstGeom>
          <a:noFill/>
        </p:spPr>
        <p:txBody>
          <a:bodyPr wrap="none" lIns="91434" tIns="45717" rIns="91434" bIns="45717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Watching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41843" y="3771981"/>
            <a:ext cx="3771725" cy="2415618"/>
          </a:xfrm>
          <a:prstGeom prst="rect">
            <a:avLst/>
          </a:prstGeom>
          <a:blipFill>
            <a:blip r:embed="rId3" cstate="print"/>
            <a:srcRect/>
            <a:stretch>
              <a:fillRect t="294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 bwMode="auto">
          <a:xfrm flipH="1">
            <a:off x="4835525" y="1974850"/>
            <a:ext cx="2520950" cy="47625"/>
            <a:chOff x="0" y="6315157"/>
            <a:chExt cx="12192000" cy="542843"/>
          </a:xfrm>
        </p:grpSpPr>
        <p:sp>
          <p:nvSpPr>
            <p:cNvPr id="30" name="矩形 29"/>
            <p:cNvSpPr/>
            <p:nvPr/>
          </p:nvSpPr>
          <p:spPr>
            <a:xfrm>
              <a:off x="0" y="6315157"/>
              <a:ext cx="3047998" cy="542843"/>
            </a:xfrm>
            <a:prstGeom prst="rect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047998" y="6315157"/>
              <a:ext cx="3048002" cy="542843"/>
            </a:xfrm>
            <a:prstGeom prst="rect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096000" y="6315157"/>
              <a:ext cx="3047998" cy="542843"/>
            </a:xfrm>
            <a:prstGeom prst="rect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9143998" y="6315157"/>
              <a:ext cx="3048002" cy="542843"/>
            </a:xfrm>
            <a:prstGeom prst="rect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2" name="图片 1" descr="华益中亨(3D)新单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00" y="0"/>
            <a:ext cx="1752600" cy="18522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47970" y="3771900"/>
            <a:ext cx="4043680" cy="383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江苏华益中亨金属科技发展有限公司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47970" y="4245610"/>
            <a:ext cx="4526280" cy="383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地址：江苏省宿迁市泗洪县常泗工业园区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47653" y="4719320"/>
            <a:ext cx="2800985" cy="383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www.jshyzh.com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61305" y="5193030"/>
            <a:ext cx="3098800" cy="383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hyzh@jshyzhc.com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84165" y="5666740"/>
            <a:ext cx="2710180" cy="383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0527-86788330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  <p:tag name="COMMONDATA" val="eyJoZGlkIjoiMjgwM2IyYTg2YWI0OTc3NDc3NjM1ZmIwMWM0NWZlYj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967</Words>
  <Application>Microsoft Office PowerPoint</Application>
  <PresentationFormat>宽屏</PresentationFormat>
  <Paragraphs>112</Paragraphs>
  <Slides>8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Arial Unicode MS</vt:lpstr>
      <vt:lpstr>AvantGarde LT Book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Administrator</cp:lastModifiedBy>
  <cp:revision>1905</cp:revision>
  <dcterms:created xsi:type="dcterms:W3CDTF">2014-10-29T09:18:00Z</dcterms:created>
  <dcterms:modified xsi:type="dcterms:W3CDTF">2024-07-16T09:01:07Z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BBE5C5F95C2A450D93DF8C105C2E0F5B</vt:lpwstr>
  </property>
  <property fmtid="{D5CDD505-2E9C-101B-9397-08002B2CF9AE}" pid="3" name="KSOProductBuildVer">
    <vt:lpwstr>2052-12.1.0.16417</vt:lpwstr>
  </property>
</Properties>
</file>