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0" r:id="rId7"/>
    <p:sldId id="26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15" y="5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03999-9B2E-4FD8-92CB-5134A979DB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6CA7F-7C89-4006-BEB0-B2E3FC42112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6CA7F-7C89-4006-BEB0-B2E3FC4211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1C58B-8689-4663-8472-6B32201A34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896C6-4798-47D3-9641-27BBD68F27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1C58B-8689-4663-8472-6B32201A34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896C6-4798-47D3-9641-27BBD68F27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92926" y="1792769"/>
            <a:ext cx="11606148" cy="3765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063065" y="1800374"/>
            <a:ext cx="1219200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托盘状态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986797" y="2231203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1</a:t>
            </a:r>
            <a:r>
              <a:rPr lang="zh-CN" altLang="en-US" dirty="0"/>
              <a:t>（</a:t>
            </a:r>
            <a:r>
              <a:rPr lang="en-US" altLang="zh-CN" dirty="0"/>
              <a:t>INT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285197" y="1801028"/>
            <a:ext cx="3806457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入库数量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560096" y="2231203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80</a:t>
            </a:r>
            <a:r>
              <a:rPr lang="zh-CN" altLang="en-US" dirty="0"/>
              <a:t>（</a:t>
            </a:r>
            <a:r>
              <a:rPr lang="en-US" altLang="zh-CN" dirty="0"/>
              <a:t>INT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8091654" y="1801028"/>
            <a:ext cx="2161954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批号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8255224" y="2195356"/>
            <a:ext cx="1861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8(INT)</a:t>
            </a:r>
            <a:endParaRPr lang="en-US" altLang="zh-CN" dirty="0"/>
          </a:p>
          <a:p>
            <a:r>
              <a:rPr lang="zh-CN" altLang="en-US" dirty="0"/>
              <a:t>类型（</a:t>
            </a:r>
            <a:r>
              <a:rPr lang="en-US" altLang="zh-CN" dirty="0"/>
              <a:t>STRING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10256540" y="1800637"/>
            <a:ext cx="1641569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托盘条码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10253608" y="2198872"/>
            <a:ext cx="1861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4(INT)</a:t>
            </a:r>
            <a:endParaRPr lang="en-US" altLang="zh-CN" dirty="0"/>
          </a:p>
          <a:p>
            <a:r>
              <a:rPr lang="zh-CN" altLang="en-US" dirty="0"/>
              <a:t>类型（</a:t>
            </a:r>
            <a:r>
              <a:rPr lang="en-US" altLang="zh-CN" dirty="0"/>
              <a:t>STRING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3354035" y="26824"/>
            <a:ext cx="13694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1: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放空托盘；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2: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取空托盘；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3: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放空盒；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4: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取满盒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；放满盒</a:t>
            </a:r>
            <a:endParaRPr lang="en-US" altLang="zh-CN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dirty="0"/>
              <a:t>6</a:t>
            </a:r>
            <a:r>
              <a:rPr lang="zh-CN" altLang="en-US" dirty="0"/>
              <a:t>；取空盒</a:t>
            </a:r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0" y="-70017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PLC-WCS</a:t>
            </a:r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292926" y="4718308"/>
            <a:ext cx="11606148" cy="3765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073131" y="4713436"/>
            <a:ext cx="1219200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托盘状态</a:t>
            </a:r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2989655" y="5136316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1</a:t>
            </a:r>
            <a:r>
              <a:rPr lang="zh-CN" altLang="en-US" dirty="0"/>
              <a:t>（</a:t>
            </a:r>
            <a:r>
              <a:rPr lang="en-US" altLang="zh-CN" dirty="0"/>
              <a:t>INT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32" name="矩形 31"/>
          <p:cNvSpPr/>
          <p:nvPr/>
        </p:nvSpPr>
        <p:spPr>
          <a:xfrm>
            <a:off x="4288055" y="4718307"/>
            <a:ext cx="3806457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入库数量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5562954" y="5130674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80</a:t>
            </a:r>
            <a:r>
              <a:rPr lang="zh-CN" altLang="en-US" dirty="0"/>
              <a:t>（</a:t>
            </a:r>
            <a:r>
              <a:rPr lang="en-US" altLang="zh-CN" dirty="0"/>
              <a:t>INT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34" name="矩形 33"/>
          <p:cNvSpPr/>
          <p:nvPr/>
        </p:nvSpPr>
        <p:spPr>
          <a:xfrm>
            <a:off x="8094512" y="4718307"/>
            <a:ext cx="2161954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批号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8258082" y="5094827"/>
            <a:ext cx="1861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8(INT)</a:t>
            </a:r>
            <a:endParaRPr lang="en-US" altLang="zh-CN" dirty="0"/>
          </a:p>
          <a:p>
            <a:r>
              <a:rPr lang="zh-CN" altLang="en-US" dirty="0"/>
              <a:t>类型（</a:t>
            </a:r>
            <a:r>
              <a:rPr lang="en-US" altLang="zh-CN" dirty="0"/>
              <a:t>STRING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10259398" y="4717916"/>
            <a:ext cx="1641569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托盘条码</a:t>
            </a:r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10256466" y="5098343"/>
            <a:ext cx="1861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长度</a:t>
            </a:r>
            <a:r>
              <a:rPr lang="en-US" altLang="zh-CN" dirty="0"/>
              <a:t>4(INT)</a:t>
            </a:r>
            <a:endParaRPr lang="en-US" altLang="zh-CN" dirty="0"/>
          </a:p>
          <a:p>
            <a:r>
              <a:rPr lang="zh-CN" altLang="en-US" dirty="0"/>
              <a:t>类型（</a:t>
            </a:r>
            <a:r>
              <a:rPr lang="en-US" altLang="zh-CN" dirty="0"/>
              <a:t>STRING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51" name="矩形 50"/>
          <p:cNvSpPr/>
          <p:nvPr/>
        </p:nvSpPr>
        <p:spPr>
          <a:xfrm>
            <a:off x="1539990" y="1803772"/>
            <a:ext cx="1523246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agv</a:t>
            </a:r>
            <a:r>
              <a:rPr lang="zh-CN" altLang="en-US" dirty="0"/>
              <a:t>交互状态</a:t>
            </a:r>
            <a:endParaRPr lang="zh-CN" altLang="en-US" dirty="0"/>
          </a:p>
        </p:txBody>
      </p:sp>
      <p:sp>
        <p:nvSpPr>
          <p:cNvPr id="52" name="矩形 51"/>
          <p:cNvSpPr/>
          <p:nvPr/>
        </p:nvSpPr>
        <p:spPr>
          <a:xfrm>
            <a:off x="1545891" y="4717599"/>
            <a:ext cx="1523246" cy="37652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agv</a:t>
            </a:r>
            <a:r>
              <a:rPr lang="zh-CN" altLang="en-US" dirty="0"/>
              <a:t>交互状态</a:t>
            </a:r>
            <a:endParaRPr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1247551" y="189516"/>
            <a:ext cx="22233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机台允许进入作业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2: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机台允许离开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3:</a:t>
            </a:r>
            <a:r>
              <a:rPr lang="zh-CN" altLang="en-US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机台异常</a:t>
            </a:r>
            <a:endParaRPr lang="zh-CN" altLang="en-US" dirty="0"/>
          </a:p>
        </p:txBody>
      </p:sp>
      <p:sp>
        <p:nvSpPr>
          <p:cNvPr id="61" name="文本框 60"/>
          <p:cNvSpPr txBox="1"/>
          <p:nvPr/>
        </p:nvSpPr>
        <p:spPr>
          <a:xfrm>
            <a:off x="1302932" y="2983758"/>
            <a:ext cx="22233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1: AGV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申请进入作业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2:AGV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申请离开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AGV</a:t>
            </a:r>
            <a:r>
              <a:rPr lang="zh-CN" altLang="en-US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已离开</a:t>
            </a:r>
            <a:endParaRPr lang="en-US" altLang="zh-CN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 AGV</a:t>
            </a:r>
            <a:r>
              <a:rPr lang="zh-CN" altLang="en-US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异常：</a:t>
            </a:r>
            <a:endParaRPr lang="zh-CN" altLang="en-US" dirty="0"/>
          </a:p>
        </p:txBody>
      </p:sp>
      <p:sp>
        <p:nvSpPr>
          <p:cNvPr id="62" name="文本框 61"/>
          <p:cNvSpPr txBox="1"/>
          <p:nvPr/>
        </p:nvSpPr>
        <p:spPr>
          <a:xfrm>
            <a:off x="97877" y="2786243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WCS-PLC</a:t>
            </a:r>
            <a:endParaRPr lang="zh-CN" altLang="en-US" dirty="0"/>
          </a:p>
        </p:txBody>
      </p:sp>
      <p:sp>
        <p:nvSpPr>
          <p:cNvPr id="63" name="文本框 62"/>
          <p:cNvSpPr txBox="1"/>
          <p:nvPr/>
        </p:nvSpPr>
        <p:spPr>
          <a:xfrm>
            <a:off x="1542848" y="6236415"/>
            <a:ext cx="4963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装框卸框两台</a:t>
            </a:r>
            <a:r>
              <a:rPr lang="en-US" altLang="zh-CN" dirty="0">
                <a:solidFill>
                  <a:srgbClr val="C00000"/>
                </a:solidFill>
              </a:rPr>
              <a:t>PLC IP</a:t>
            </a:r>
            <a:r>
              <a:rPr lang="zh-CN" altLang="en-US" dirty="0">
                <a:solidFill>
                  <a:srgbClr val="C00000"/>
                </a:solidFill>
              </a:rPr>
              <a:t>不同，对应数据地址一致。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356893" y="2970909"/>
            <a:ext cx="13694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1: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放空托盘；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2: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取空托盘；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3: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放空盒；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4:</a:t>
            </a:r>
            <a:r>
              <a:rPr lang="zh-CN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取满盒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；放满盒</a:t>
            </a:r>
            <a:endParaRPr lang="en-US" altLang="zh-CN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dirty="0"/>
              <a:t>6</a:t>
            </a:r>
            <a:r>
              <a:rPr lang="zh-CN" altLang="en-US" dirty="0"/>
              <a:t>；取空盒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0" y="1144097"/>
            <a:ext cx="19175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；请求</a:t>
            </a:r>
            <a:r>
              <a:rPr lang="en-US" altLang="zh-CN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AGV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zh-CN" altLang="en-US" sz="1800" dirty="0"/>
              <a:t>等待任务完成</a:t>
            </a:r>
            <a:endParaRPr lang="zh-CN" altLang="en-US" sz="1800" dirty="0"/>
          </a:p>
          <a:p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61122" y="1790428"/>
            <a:ext cx="1284769" cy="3864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任务状态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81578" y="4126324"/>
            <a:ext cx="16866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；任务已下发</a:t>
            </a:r>
            <a:endParaRPr lang="en-US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；任务已完成</a:t>
            </a:r>
            <a:endParaRPr lang="en-US" altLang="zh-CN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55221" y="4713436"/>
            <a:ext cx="1284769" cy="3864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任务状态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表格 19"/>
          <p:cNvGraphicFramePr>
            <a:graphicFrameLocks noGrp="1"/>
          </p:cNvGraphicFramePr>
          <p:nvPr/>
        </p:nvGraphicFramePr>
        <p:xfrm>
          <a:off x="799830" y="504404"/>
          <a:ext cx="11214963" cy="1780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7568"/>
                <a:gridCol w="1667568"/>
                <a:gridCol w="1667568"/>
                <a:gridCol w="1667568"/>
                <a:gridCol w="1144797"/>
                <a:gridCol w="1132953"/>
                <a:gridCol w="1132726"/>
                <a:gridCol w="1134215"/>
              </a:tblGrid>
              <a:tr h="420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任务状态</a:t>
                      </a:r>
                      <a:endParaRPr lang="zh-CN" altLang="en-US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R0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 err="1"/>
                        <a:t>agv</a:t>
                      </a:r>
                      <a:r>
                        <a:rPr lang="zh-CN" altLang="en-US" sz="1400" dirty="0"/>
                        <a:t>交互状态</a:t>
                      </a:r>
                      <a:endParaRPr lang="en-US" altLang="zh-CN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R1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托盘状态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R2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入库数量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R3-R82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批号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R83-R90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托盘条码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R91-R94</a:t>
                      </a:r>
                      <a:endParaRPr lang="zh-CN" altLang="en-US" sz="1400" dirty="0"/>
                    </a:p>
                  </a:txBody>
                  <a:tcPr/>
                </a:tc>
              </a:tr>
              <a:tr h="420874"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请求</a:t>
                      </a:r>
                      <a:r>
                        <a:rPr lang="en-US" altLang="zh-CN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1(INT)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机台允许进入作业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1(INT)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420874">
                <a:tc>
                  <a:txBody>
                    <a:bodyPr/>
                    <a:lstStyle/>
                    <a:p>
                      <a:r>
                        <a:rPr lang="zh-CN" altLang="en-US" sz="1400" dirty="0"/>
                        <a:t>等待任务完成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2(INT)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机台允许离开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2(INT)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420874"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机台异常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4(INT)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56796" y="6011615"/>
            <a:ext cx="1049678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注意事项：在交互过程中传输数据，交互流程完成后 在没有请求</a:t>
            </a:r>
            <a:r>
              <a:rPr lang="en-US" altLang="zh-CN" sz="1400" dirty="0"/>
              <a:t>AGV</a:t>
            </a:r>
            <a:r>
              <a:rPr lang="zh-CN" altLang="en-US" sz="1400" dirty="0"/>
              <a:t>情况下 数据不进行交互，交互过程中 出现异常暂停流程交互。</a:t>
            </a:r>
            <a:endParaRPr lang="en-US" altLang="zh-CN" sz="1400" dirty="0"/>
          </a:p>
          <a:p>
            <a:r>
              <a:rPr lang="en-US" altLang="zh-CN" sz="1400" dirty="0"/>
              <a:t>                   </a:t>
            </a:r>
            <a:r>
              <a:rPr lang="zh-CN" altLang="en-US" sz="1400" dirty="0"/>
              <a:t>异常恢复后进行流程交互。</a:t>
            </a:r>
            <a:endParaRPr lang="en-US" altLang="zh-CN" sz="1400" dirty="0"/>
          </a:p>
          <a:p>
            <a:r>
              <a:rPr lang="en-US" altLang="zh-CN" dirty="0"/>
              <a:t>                   </a:t>
            </a:r>
            <a:endParaRPr lang="zh-CN" altLang="en-US" dirty="0"/>
          </a:p>
        </p:txBody>
      </p:sp>
      <p:graphicFrame>
        <p:nvGraphicFramePr>
          <p:cNvPr id="25" name="表格 24"/>
          <p:cNvGraphicFramePr>
            <a:graphicFrameLocks noGrp="1"/>
          </p:cNvGraphicFramePr>
          <p:nvPr/>
        </p:nvGraphicFramePr>
        <p:xfrm>
          <a:off x="799830" y="3335396"/>
          <a:ext cx="11214964" cy="2110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8416"/>
                <a:gridCol w="1661653"/>
                <a:gridCol w="1971746"/>
                <a:gridCol w="1336588"/>
                <a:gridCol w="975013"/>
                <a:gridCol w="1149561"/>
                <a:gridCol w="1151070"/>
                <a:gridCol w="1260917"/>
              </a:tblGrid>
              <a:tr h="602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任务状态</a:t>
                      </a:r>
                      <a:endParaRPr lang="zh-CN" altLang="en-US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R100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 err="1"/>
                        <a:t>agv</a:t>
                      </a:r>
                      <a:r>
                        <a:rPr lang="zh-CN" altLang="en-US" sz="1400" dirty="0"/>
                        <a:t>交互状态</a:t>
                      </a:r>
                      <a:endParaRPr lang="en-US" altLang="zh-CN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R101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托盘状态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R102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入库数量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R103-R182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批号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R183-R190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托盘条码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R191-R194</a:t>
                      </a:r>
                      <a:endParaRPr lang="zh-CN" altLang="en-US" sz="1400" dirty="0"/>
                    </a:p>
                  </a:txBody>
                  <a:tcPr/>
                </a:tc>
              </a:tr>
              <a:tr h="330159"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任务已下发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1(INT)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到达申请进入作业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1(INT)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4752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任务已完成</a:t>
                      </a:r>
                      <a:endParaRPr lang="en-US" altLang="zh-CN" sz="1400" kern="100" dirty="0"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2(INT)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申请离开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2(INT)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330159">
                <a:tc>
                  <a:txBody>
                    <a:bodyPr/>
                    <a:lstStyle/>
                    <a:p>
                      <a:endParaRPr lang="en-US" altLang="zh-CN" sz="1400" kern="100" dirty="0"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sz="1400" kern="100" dirty="0"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r>
                        <a:rPr lang="zh-CN" altLang="en-US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已离开</a:t>
                      </a:r>
                      <a:endParaRPr lang="en-US" altLang="zh-CN" sz="1400" kern="100" dirty="0"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3(INT)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330159"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r>
                        <a:rPr lang="zh-CN" altLang="en-US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异常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4(INT)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文本框 25"/>
          <p:cNvSpPr txBox="1"/>
          <p:nvPr/>
        </p:nvSpPr>
        <p:spPr>
          <a:xfrm>
            <a:off x="7573327" y="5446260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根据托盘状态写入相应数据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7418579" y="2296543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根据托盘状态写入相应数据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-56618" y="46166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PLC-WCS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0" y="2966064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WCS-PLC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4668977" y="135071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工位</a:t>
            </a:r>
            <a:r>
              <a:rPr lang="en-US" altLang="zh-CN" dirty="0"/>
              <a:t>1</a:t>
            </a:r>
            <a:r>
              <a:rPr lang="zh-CN" altLang="en-US" dirty="0"/>
              <a:t>地址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799830" y="483139"/>
          <a:ext cx="11236224" cy="1927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0729"/>
                <a:gridCol w="1670729"/>
                <a:gridCol w="1670729"/>
                <a:gridCol w="1670729"/>
                <a:gridCol w="1146969"/>
                <a:gridCol w="1135101"/>
                <a:gridCol w="1134873"/>
                <a:gridCol w="1136365"/>
              </a:tblGrid>
              <a:tr h="5262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任务状态</a:t>
                      </a:r>
                      <a:endParaRPr lang="zh-CN" altLang="en-US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R200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 err="1"/>
                        <a:t>agv</a:t>
                      </a:r>
                      <a:r>
                        <a:rPr lang="zh-CN" altLang="en-US" sz="1400" dirty="0"/>
                        <a:t>交互状态</a:t>
                      </a:r>
                      <a:endParaRPr lang="en-US" altLang="zh-CN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R201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托盘状态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R202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入库数量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R203-R282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批号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R283-R290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托盘条码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R291-R294</a:t>
                      </a:r>
                      <a:endParaRPr lang="zh-CN" altLang="en-US" sz="1400" dirty="0"/>
                    </a:p>
                  </a:txBody>
                  <a:tcPr/>
                </a:tc>
              </a:tr>
              <a:tr h="467114"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请求</a:t>
                      </a:r>
                      <a:r>
                        <a:rPr lang="en-US" altLang="zh-CN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1(INT)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机台允许进入作业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1(INT)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467114">
                <a:tc>
                  <a:txBody>
                    <a:bodyPr/>
                    <a:lstStyle/>
                    <a:p>
                      <a:r>
                        <a:rPr lang="zh-CN" altLang="en-US" sz="1400" dirty="0"/>
                        <a:t>等待任务完成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2(INT)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机台允许离开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2(INT)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467114"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机台异常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4(INT)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799830" y="3314130"/>
          <a:ext cx="11236223" cy="2297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1655"/>
                <a:gridCol w="1664803"/>
                <a:gridCol w="1975483"/>
                <a:gridCol w="1326462"/>
                <a:gridCol w="989521"/>
                <a:gridCol w="1151740"/>
                <a:gridCol w="1153252"/>
                <a:gridCol w="1263307"/>
              </a:tblGrid>
              <a:tr h="5876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任务状态</a:t>
                      </a:r>
                      <a:endParaRPr lang="zh-CN" altLang="en-US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R300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 err="1"/>
                        <a:t>agv</a:t>
                      </a:r>
                      <a:r>
                        <a:rPr lang="zh-CN" altLang="en-US" sz="1400" dirty="0"/>
                        <a:t>交互状态</a:t>
                      </a:r>
                      <a:endParaRPr lang="en-US" altLang="zh-CN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R301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托盘状态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R302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入库数量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R303-R382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批号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R383-R390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托盘条码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R391-R394</a:t>
                      </a:r>
                      <a:endParaRPr lang="zh-CN" altLang="en-US" sz="1400" dirty="0"/>
                    </a:p>
                  </a:txBody>
                  <a:tcPr/>
                </a:tc>
              </a:tr>
              <a:tr h="397248"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任务已下发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1(INT)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到达申请进入作业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1(INT)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5031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任务已完成</a:t>
                      </a:r>
                      <a:endParaRPr lang="en-US" altLang="zh-CN" sz="1400" kern="100" dirty="0"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2(INT)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申请离开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2(INT)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397248">
                <a:tc>
                  <a:txBody>
                    <a:bodyPr/>
                    <a:lstStyle/>
                    <a:p>
                      <a:endParaRPr lang="en-US" altLang="zh-CN" sz="1400" kern="100" dirty="0"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sz="1400" kern="100" dirty="0"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r>
                        <a:rPr lang="zh-CN" altLang="en-US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已离开</a:t>
                      </a:r>
                      <a:endParaRPr lang="en-US" altLang="zh-CN" sz="1400" kern="100" dirty="0"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3(INT)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397248"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r>
                        <a:rPr lang="zh-CN" altLang="en-US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异常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4(INT)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7263321" y="5671678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根据托盘状态写入相应数据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7322439" y="2402635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根据托盘状态写入相应数据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-56618" y="24900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PLC-WCS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0" y="2944798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WCS-PLC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4668977" y="113805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工位</a:t>
            </a:r>
            <a:r>
              <a:rPr lang="en-US" altLang="zh-CN" dirty="0"/>
              <a:t>2</a:t>
            </a:r>
            <a:r>
              <a:rPr lang="zh-CN" altLang="en-US" dirty="0"/>
              <a:t>地址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35497" y="6032881"/>
            <a:ext cx="1049678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注意事项：在交互过程中传输数据，交互流程完成后 在没有请求</a:t>
            </a:r>
            <a:r>
              <a:rPr lang="en-US" altLang="zh-CN" sz="1400" dirty="0"/>
              <a:t>AGV</a:t>
            </a:r>
            <a:r>
              <a:rPr lang="zh-CN" altLang="en-US" sz="1400" dirty="0"/>
              <a:t>情况下 数据不进行交互，交互过程中 出现异常暂停流程交互。</a:t>
            </a:r>
            <a:endParaRPr lang="en-US" altLang="zh-CN" sz="1400" dirty="0"/>
          </a:p>
          <a:p>
            <a:r>
              <a:rPr lang="en-US" altLang="zh-CN" sz="1400" dirty="0"/>
              <a:t>                   </a:t>
            </a:r>
            <a:r>
              <a:rPr lang="zh-CN" altLang="en-US" sz="1400" dirty="0"/>
              <a:t>异常恢复后进行流程交互。</a:t>
            </a:r>
            <a:endParaRPr lang="en-US" altLang="zh-CN" sz="1400" dirty="0"/>
          </a:p>
          <a:p>
            <a:r>
              <a:rPr lang="en-US" altLang="zh-CN" dirty="0"/>
              <a:t>                   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799830" y="483138"/>
          <a:ext cx="10959778" cy="2284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9624"/>
                <a:gridCol w="1629624"/>
                <a:gridCol w="1629624"/>
                <a:gridCol w="1629624"/>
                <a:gridCol w="1118749"/>
                <a:gridCol w="1107174"/>
                <a:gridCol w="1106952"/>
                <a:gridCol w="1108407"/>
              </a:tblGrid>
              <a:tr h="7304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任务状态</a:t>
                      </a:r>
                      <a:endParaRPr lang="zh-CN" altLang="en-US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R400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 err="1"/>
                        <a:t>agv</a:t>
                      </a:r>
                      <a:r>
                        <a:rPr lang="zh-CN" altLang="en-US" sz="1400" dirty="0"/>
                        <a:t>交互状态</a:t>
                      </a:r>
                      <a:endParaRPr lang="en-US" altLang="zh-CN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R401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托盘状态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R402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入库数量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R403-R482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批号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R483-R490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托盘条码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R491-R494</a:t>
                      </a:r>
                      <a:endParaRPr lang="zh-CN" altLang="en-US" sz="1400" dirty="0"/>
                    </a:p>
                  </a:txBody>
                  <a:tcPr/>
                </a:tc>
              </a:tr>
              <a:tr h="517386"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请求</a:t>
                      </a:r>
                      <a:r>
                        <a:rPr lang="en-US" altLang="zh-CN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1(INT)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机台允许进入作业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1(INT)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517386">
                <a:tc>
                  <a:txBody>
                    <a:bodyPr/>
                    <a:lstStyle/>
                    <a:p>
                      <a:r>
                        <a:rPr lang="zh-CN" altLang="en-US" sz="1400" dirty="0"/>
                        <a:t>等待任务完成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2(INT)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机台允许离开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2(INT)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517386"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机台异常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4(INT)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799831" y="3282192"/>
          <a:ext cx="10959780" cy="2382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543"/>
                <a:gridCol w="1623844"/>
                <a:gridCol w="1926880"/>
                <a:gridCol w="1250351"/>
                <a:gridCol w="1008653"/>
                <a:gridCol w="1123404"/>
                <a:gridCol w="1124879"/>
                <a:gridCol w="1232226"/>
              </a:tblGrid>
              <a:tr h="6195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任务状态</a:t>
                      </a:r>
                      <a:endParaRPr lang="zh-CN" altLang="en-US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R500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 err="1"/>
                        <a:t>agv</a:t>
                      </a:r>
                      <a:r>
                        <a:rPr lang="zh-CN" altLang="en-US" sz="1400" dirty="0"/>
                        <a:t>交互状态</a:t>
                      </a:r>
                      <a:endParaRPr lang="en-US" altLang="zh-CN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R501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托盘状态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R502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入库数量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R503-R582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批号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R583-R590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/>
                        <a:t>托盘条码</a:t>
                      </a:r>
                      <a:endParaRPr lang="zh-CN" altLang="en-US" sz="1400" dirty="0"/>
                    </a:p>
                    <a:p>
                      <a:r>
                        <a:rPr lang="en-US" altLang="zh-CN" sz="1400" dirty="0"/>
                        <a:t>R591-R594</a:t>
                      </a:r>
                      <a:endParaRPr lang="zh-CN" altLang="en-US" sz="1400" dirty="0"/>
                    </a:p>
                  </a:txBody>
                  <a:tcPr/>
                </a:tc>
              </a:tr>
              <a:tr h="414831">
                <a:tc>
                  <a:txBody>
                    <a:bodyPr/>
                    <a:lstStyle/>
                    <a:p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任务已下发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1(INT)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到达申请进入作业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1(INT)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5101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任务已完成</a:t>
                      </a:r>
                      <a:endParaRPr lang="en-US" altLang="zh-CN" sz="1400" kern="100" dirty="0"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2(INT)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r>
                        <a:rPr lang="zh-CN" altLang="en-US" sz="14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申请离开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2(INT)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414831">
                <a:tc>
                  <a:txBody>
                    <a:bodyPr/>
                    <a:lstStyle/>
                    <a:p>
                      <a:endParaRPr lang="en-US" altLang="zh-CN" sz="1400" kern="100" dirty="0"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sz="1400" kern="100" dirty="0"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r>
                        <a:rPr lang="zh-CN" altLang="en-US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已离开</a:t>
                      </a:r>
                      <a:endParaRPr lang="en-US" altLang="zh-CN" sz="1400" kern="100" dirty="0"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3(INT)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  <a:tr h="414831"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AGV</a:t>
                      </a:r>
                      <a:r>
                        <a:rPr lang="zh-CN" altLang="en-US" sz="1400" kern="100" dirty="0"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异常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4(INT)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Int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/>
                        <a:t>STRING</a:t>
                      </a:r>
                      <a:r>
                        <a:rPr lang="zh-CN" altLang="en-US" sz="1400" dirty="0"/>
                        <a:t>数据</a:t>
                      </a:r>
                      <a:endParaRPr lang="zh-CN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7210839" y="5656411"/>
            <a:ext cx="3121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根据托盘状态写入相应数据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7294084" y="2765273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根据托盘状态写入相应数据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-56618" y="24900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PLC-WCS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0" y="2944798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WCS-PLC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391991" y="35136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工位</a:t>
            </a:r>
            <a:r>
              <a:rPr lang="en-US" altLang="zh-CN" dirty="0"/>
              <a:t>3</a:t>
            </a:r>
            <a:r>
              <a:rPr lang="zh-CN" altLang="en-US" dirty="0"/>
              <a:t>地址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56796" y="6011615"/>
            <a:ext cx="1049678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注意事项：在交互过程中传输数据，交互流程完成后 在没有请求</a:t>
            </a:r>
            <a:r>
              <a:rPr lang="en-US" altLang="zh-CN" sz="1400" dirty="0"/>
              <a:t>AGV</a:t>
            </a:r>
            <a:r>
              <a:rPr lang="zh-CN" altLang="en-US" sz="1400" dirty="0"/>
              <a:t>情况下 数据不进行交互，交互过程中 出现异常暂停流程交互。</a:t>
            </a:r>
            <a:endParaRPr lang="en-US" altLang="zh-CN" sz="1400" dirty="0"/>
          </a:p>
          <a:p>
            <a:r>
              <a:rPr lang="en-US" altLang="zh-CN" sz="1400" dirty="0"/>
              <a:t>                   </a:t>
            </a:r>
            <a:r>
              <a:rPr lang="zh-CN" altLang="en-US" sz="1400" dirty="0"/>
              <a:t>异常恢复后进行流程交互。</a:t>
            </a:r>
            <a:endParaRPr lang="en-US" altLang="zh-CN" sz="1400" dirty="0"/>
          </a:p>
          <a:p>
            <a:r>
              <a:rPr lang="en-US" altLang="zh-CN" dirty="0"/>
              <a:t>                   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18148" y="719324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请求</a:t>
            </a:r>
            <a:r>
              <a:rPr lang="en-US" altLang="zh-CN" sz="1200" dirty="0"/>
              <a:t>AGV</a:t>
            </a:r>
            <a:endParaRPr lang="zh-CN" altLang="en-US" sz="1200" dirty="0"/>
          </a:p>
        </p:txBody>
      </p:sp>
      <p:sp>
        <p:nvSpPr>
          <p:cNvPr id="5" name="文本框 4"/>
          <p:cNvSpPr txBox="1"/>
          <p:nvPr/>
        </p:nvSpPr>
        <p:spPr>
          <a:xfrm>
            <a:off x="6096000" y="116864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机台设备</a:t>
            </a:r>
            <a:r>
              <a:rPr lang="en-US" altLang="zh-CN" dirty="0"/>
              <a:t>PLC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0014763" y="116864"/>
            <a:ext cx="155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AGV</a:t>
            </a:r>
            <a:r>
              <a:rPr lang="zh-CN" altLang="en-US" dirty="0"/>
              <a:t>调度系统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9645061" y="2759086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AGV</a:t>
            </a:r>
            <a:r>
              <a:rPr lang="zh-CN" altLang="en-US" sz="12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到达申请进入作业</a:t>
            </a:r>
            <a:endParaRPr lang="zh-CN" altLang="en-US" sz="1200" dirty="0"/>
          </a:p>
        </p:txBody>
      </p:sp>
      <p:sp>
        <p:nvSpPr>
          <p:cNvPr id="8" name="矩形 7"/>
          <p:cNvSpPr/>
          <p:nvPr/>
        </p:nvSpPr>
        <p:spPr>
          <a:xfrm>
            <a:off x="5853349" y="3601858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kern="10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机台允许进入作业</a:t>
            </a:r>
            <a:endParaRPr lang="zh-CN" altLang="en-US" sz="1200" dirty="0"/>
          </a:p>
        </p:txBody>
      </p:sp>
      <p:sp>
        <p:nvSpPr>
          <p:cNvPr id="9" name="矩形 8"/>
          <p:cNvSpPr/>
          <p:nvPr/>
        </p:nvSpPr>
        <p:spPr>
          <a:xfrm>
            <a:off x="9645061" y="4398529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AGV</a:t>
            </a:r>
            <a:r>
              <a:rPr lang="zh-CN" altLang="en-US" sz="12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申请离开</a:t>
            </a:r>
            <a:endParaRPr lang="zh-CN" altLang="en-US" sz="1200" dirty="0"/>
          </a:p>
        </p:txBody>
      </p:sp>
      <p:sp>
        <p:nvSpPr>
          <p:cNvPr id="10" name="矩形 9"/>
          <p:cNvSpPr/>
          <p:nvPr/>
        </p:nvSpPr>
        <p:spPr>
          <a:xfrm>
            <a:off x="5853349" y="5282830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机台允许离开</a:t>
            </a:r>
            <a:endParaRPr lang="zh-CN" altLang="en-US" sz="1200" dirty="0"/>
          </a:p>
        </p:txBody>
      </p:sp>
      <p:sp>
        <p:nvSpPr>
          <p:cNvPr id="11" name="矩形 10"/>
          <p:cNvSpPr/>
          <p:nvPr/>
        </p:nvSpPr>
        <p:spPr>
          <a:xfrm>
            <a:off x="9645061" y="6185038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AGV</a:t>
            </a:r>
            <a:r>
              <a:rPr lang="zh-CN" altLang="en-US" sz="1200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已离开</a:t>
            </a:r>
            <a:endParaRPr lang="en-US" altLang="zh-CN" sz="12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53349" y="6185038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</a:t>
            </a:r>
            <a:endParaRPr lang="zh-CN" altLang="en-US" sz="1200" dirty="0"/>
          </a:p>
        </p:txBody>
      </p:sp>
      <p:sp>
        <p:nvSpPr>
          <p:cNvPr id="14" name="矩形 13"/>
          <p:cNvSpPr/>
          <p:nvPr/>
        </p:nvSpPr>
        <p:spPr>
          <a:xfrm>
            <a:off x="3070492" y="717404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处理中</a:t>
            </a:r>
            <a:endParaRPr lang="zh-CN" altLang="en-US" sz="1200" dirty="0"/>
          </a:p>
        </p:txBody>
      </p:sp>
      <p:cxnSp>
        <p:nvCxnSpPr>
          <p:cNvPr id="16" name="直接箭头连接符 15"/>
          <p:cNvCxnSpPr/>
          <p:nvPr/>
        </p:nvCxnSpPr>
        <p:spPr>
          <a:xfrm>
            <a:off x="2531985" y="923223"/>
            <a:ext cx="49789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4243656" y="1119236"/>
            <a:ext cx="0" cy="2684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5853349" y="2759086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处理中</a:t>
            </a:r>
            <a:endParaRPr lang="zh-CN" altLang="en-US" sz="1200" dirty="0"/>
          </a:p>
        </p:txBody>
      </p:sp>
      <p:cxnSp>
        <p:nvCxnSpPr>
          <p:cNvPr id="23" name="直接箭头连接符 22"/>
          <p:cNvCxnSpPr/>
          <p:nvPr/>
        </p:nvCxnSpPr>
        <p:spPr>
          <a:xfrm flipH="1">
            <a:off x="8267365" y="2951110"/>
            <a:ext cx="112776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>
            <a:off x="6907957" y="3199522"/>
            <a:ext cx="0" cy="3962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>
            <a:off x="8267365" y="3815218"/>
            <a:ext cx="11765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9651157" y="3611764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处理中</a:t>
            </a:r>
            <a:endParaRPr lang="zh-CN" altLang="en-US" sz="1200" dirty="0"/>
          </a:p>
        </p:txBody>
      </p:sp>
      <p:cxnSp>
        <p:nvCxnSpPr>
          <p:cNvPr id="28" name="直接箭头连接符 27"/>
          <p:cNvCxnSpPr/>
          <p:nvPr/>
        </p:nvCxnSpPr>
        <p:spPr>
          <a:xfrm>
            <a:off x="10727101" y="3995812"/>
            <a:ext cx="0" cy="3962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5853349" y="4402339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处理中</a:t>
            </a:r>
            <a:endParaRPr lang="zh-CN" altLang="en-US" sz="1200" dirty="0"/>
          </a:p>
        </p:txBody>
      </p:sp>
      <p:cxnSp>
        <p:nvCxnSpPr>
          <p:cNvPr id="30" name="直接箭头连接符 29"/>
          <p:cNvCxnSpPr/>
          <p:nvPr/>
        </p:nvCxnSpPr>
        <p:spPr>
          <a:xfrm flipH="1">
            <a:off x="8267365" y="4618366"/>
            <a:ext cx="112776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/>
          <p:nvPr/>
        </p:nvCxnSpPr>
        <p:spPr>
          <a:xfrm>
            <a:off x="6907957" y="4839346"/>
            <a:ext cx="0" cy="3962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>
            <a:off x="8218597" y="5476378"/>
            <a:ext cx="11765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9645061" y="5235586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处理中</a:t>
            </a:r>
            <a:endParaRPr lang="zh-CN" altLang="en-US" sz="1200" dirty="0"/>
          </a:p>
        </p:txBody>
      </p:sp>
      <p:cxnSp>
        <p:nvCxnSpPr>
          <p:cNvPr id="42" name="直接箭头连接符 41"/>
          <p:cNvCxnSpPr/>
          <p:nvPr/>
        </p:nvCxnSpPr>
        <p:spPr>
          <a:xfrm>
            <a:off x="10660045" y="5666878"/>
            <a:ext cx="0" cy="3962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 flipH="1">
            <a:off x="8267365" y="6395350"/>
            <a:ext cx="112776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00941" y="84088"/>
            <a:ext cx="11866378" cy="6682907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070492" y="1362437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任务已下发</a:t>
            </a:r>
            <a:endParaRPr lang="zh-CN" altLang="en-US" sz="1200" dirty="0"/>
          </a:p>
        </p:txBody>
      </p:sp>
      <p:cxnSp>
        <p:nvCxnSpPr>
          <p:cNvPr id="15" name="直接箭头连接符 14"/>
          <p:cNvCxnSpPr/>
          <p:nvPr/>
        </p:nvCxnSpPr>
        <p:spPr>
          <a:xfrm flipH="1">
            <a:off x="2531985" y="1519380"/>
            <a:ext cx="43214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18148" y="1327781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</a:t>
            </a:r>
            <a:endParaRPr lang="zh-CN" altLang="en-US" sz="1200" dirty="0"/>
          </a:p>
        </p:txBody>
      </p:sp>
      <p:cxnSp>
        <p:nvCxnSpPr>
          <p:cNvPr id="38" name="直接箭头连接符 37"/>
          <p:cNvCxnSpPr/>
          <p:nvPr/>
        </p:nvCxnSpPr>
        <p:spPr>
          <a:xfrm>
            <a:off x="1367848" y="1746485"/>
            <a:ext cx="0" cy="2684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318148" y="2012345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等待任务完成</a:t>
            </a:r>
            <a:endParaRPr lang="zh-CN" altLang="en-US" sz="1200" dirty="0"/>
          </a:p>
        </p:txBody>
      </p:sp>
      <p:cxnSp>
        <p:nvCxnSpPr>
          <p:cNvPr id="46" name="直接箭头连接符 45"/>
          <p:cNvCxnSpPr/>
          <p:nvPr/>
        </p:nvCxnSpPr>
        <p:spPr>
          <a:xfrm>
            <a:off x="2505980" y="2210307"/>
            <a:ext cx="49789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3070492" y="2041301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处理中</a:t>
            </a:r>
            <a:endParaRPr lang="zh-CN" altLang="en-US" sz="1200" dirty="0"/>
          </a:p>
        </p:txBody>
      </p:sp>
      <p:cxnSp>
        <p:nvCxnSpPr>
          <p:cNvPr id="48" name="直接箭头连接符 47"/>
          <p:cNvCxnSpPr/>
          <p:nvPr/>
        </p:nvCxnSpPr>
        <p:spPr>
          <a:xfrm>
            <a:off x="4162788" y="2500803"/>
            <a:ext cx="0" cy="35801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3034427" y="6220360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kern="1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任务已完成</a:t>
            </a:r>
            <a:endParaRPr lang="zh-CN" altLang="en-US" sz="1200" dirty="0"/>
          </a:p>
        </p:txBody>
      </p:sp>
      <p:cxnSp>
        <p:nvCxnSpPr>
          <p:cNvPr id="50" name="直接箭头连接符 49"/>
          <p:cNvCxnSpPr/>
          <p:nvPr/>
        </p:nvCxnSpPr>
        <p:spPr>
          <a:xfrm flipH="1">
            <a:off x="2526042" y="6391538"/>
            <a:ext cx="43214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305835" y="6220360"/>
            <a:ext cx="2164080" cy="38404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处理</a:t>
            </a:r>
            <a:endParaRPr lang="zh-CN" altLang="en-US" sz="1200" dirty="0"/>
          </a:p>
        </p:txBody>
      </p:sp>
      <p:sp>
        <p:nvSpPr>
          <p:cNvPr id="52" name="文本框 51"/>
          <p:cNvSpPr txBox="1"/>
          <p:nvPr/>
        </p:nvSpPr>
        <p:spPr>
          <a:xfrm>
            <a:off x="2601679" y="59177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53" name="文本框 52"/>
          <p:cNvSpPr txBox="1"/>
          <p:nvPr/>
        </p:nvSpPr>
        <p:spPr>
          <a:xfrm>
            <a:off x="2623113" y="117777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54" name="文本框 53"/>
          <p:cNvSpPr txBox="1"/>
          <p:nvPr/>
        </p:nvSpPr>
        <p:spPr>
          <a:xfrm>
            <a:off x="2626534" y="190789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2587048" y="606299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56" name="文本框 55"/>
          <p:cNvSpPr txBox="1"/>
          <p:nvPr/>
        </p:nvSpPr>
        <p:spPr>
          <a:xfrm>
            <a:off x="8696817" y="264273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57" name="文本框 56"/>
          <p:cNvSpPr txBox="1"/>
          <p:nvPr/>
        </p:nvSpPr>
        <p:spPr>
          <a:xfrm>
            <a:off x="8711880" y="348004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58" name="文本框 57"/>
          <p:cNvSpPr txBox="1"/>
          <p:nvPr/>
        </p:nvSpPr>
        <p:spPr>
          <a:xfrm>
            <a:off x="8713771" y="430389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59" name="文本框 58"/>
          <p:cNvSpPr txBox="1"/>
          <p:nvPr/>
        </p:nvSpPr>
        <p:spPr>
          <a:xfrm>
            <a:off x="8683725" y="516706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60" name="文本框 59"/>
          <p:cNvSpPr txBox="1"/>
          <p:nvPr/>
        </p:nvSpPr>
        <p:spPr>
          <a:xfrm>
            <a:off x="8683725" y="604336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75" name="文本框 74"/>
          <p:cNvSpPr txBox="1"/>
          <p:nvPr/>
        </p:nvSpPr>
        <p:spPr>
          <a:xfrm>
            <a:off x="625497" y="118234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机台设备</a:t>
            </a:r>
            <a:r>
              <a:rPr lang="en-US" altLang="zh-CN" dirty="0"/>
              <a:t>PLC</a:t>
            </a:r>
            <a:endParaRPr lang="zh-CN" altLang="en-US" dirty="0"/>
          </a:p>
        </p:txBody>
      </p:sp>
      <p:sp>
        <p:nvSpPr>
          <p:cNvPr id="76" name="文本框 75"/>
          <p:cNvSpPr txBox="1"/>
          <p:nvPr/>
        </p:nvSpPr>
        <p:spPr>
          <a:xfrm>
            <a:off x="3376518" y="116864"/>
            <a:ext cx="1580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WCS</a:t>
            </a:r>
            <a:r>
              <a:rPr lang="zh-CN" altLang="en-US" dirty="0"/>
              <a:t>调度系统</a:t>
            </a:r>
            <a:endParaRPr lang="zh-CN" altLang="en-US" dirty="0"/>
          </a:p>
        </p:txBody>
      </p:sp>
      <p:sp>
        <p:nvSpPr>
          <p:cNvPr id="77" name="文本框 76"/>
          <p:cNvSpPr txBox="1"/>
          <p:nvPr/>
        </p:nvSpPr>
        <p:spPr>
          <a:xfrm>
            <a:off x="2431760" y="21801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指令</a:t>
            </a:r>
            <a:endParaRPr lang="zh-CN" altLang="en-US" dirty="0"/>
          </a:p>
        </p:txBody>
      </p:sp>
      <p:sp>
        <p:nvSpPr>
          <p:cNvPr id="78" name="文本框 77"/>
          <p:cNvSpPr txBox="1"/>
          <p:nvPr/>
        </p:nvSpPr>
        <p:spPr>
          <a:xfrm>
            <a:off x="8490505" y="230657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指令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2263</Words>
  <Application>WPS 演示</Application>
  <PresentationFormat>宽屏</PresentationFormat>
  <Paragraphs>600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Times New Roman</vt:lpstr>
      <vt:lpstr>等线</vt:lpstr>
      <vt:lpstr>微软雅黑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俊磊 郑</dc:creator>
  <cp:lastModifiedBy>随缘.</cp:lastModifiedBy>
  <cp:revision>4</cp:revision>
  <dcterms:created xsi:type="dcterms:W3CDTF">2024-11-28T07:19:00Z</dcterms:created>
  <dcterms:modified xsi:type="dcterms:W3CDTF">2024-12-04T07:31:26Z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81F9EF4BE58F499C9DA22228403785C7_13</vt:lpwstr>
  </property>
  <property fmtid="{D5CDD505-2E9C-101B-9397-08002B2CF9AE}" pid="3" name="KSOProductBuildVer">
    <vt:lpwstr>2052-12.1.0.18912</vt:lpwstr>
  </property>
</Properties>
</file>